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5"/>
  </p:sldMasterIdLst>
  <p:notesMasterIdLst>
    <p:notesMasterId r:id="rId64"/>
  </p:notesMasterIdLst>
  <p:handoutMasterIdLst>
    <p:handoutMasterId r:id="rId65"/>
  </p:handoutMasterIdLst>
  <p:sldIdLst>
    <p:sldId id="256" r:id="rId6"/>
    <p:sldId id="319" r:id="rId7"/>
    <p:sldId id="320" r:id="rId8"/>
    <p:sldId id="321" r:id="rId9"/>
    <p:sldId id="322" r:id="rId10"/>
    <p:sldId id="325" r:id="rId11"/>
    <p:sldId id="326" r:id="rId12"/>
    <p:sldId id="327" r:id="rId13"/>
    <p:sldId id="334" r:id="rId14"/>
    <p:sldId id="323" r:id="rId15"/>
    <p:sldId id="324" r:id="rId16"/>
    <p:sldId id="330" r:id="rId17"/>
    <p:sldId id="317" r:id="rId18"/>
    <p:sldId id="333" r:id="rId19"/>
    <p:sldId id="328" r:id="rId20"/>
    <p:sldId id="261" r:id="rId21"/>
    <p:sldId id="262" r:id="rId22"/>
    <p:sldId id="265" r:id="rId23"/>
    <p:sldId id="263" r:id="rId24"/>
    <p:sldId id="264" r:id="rId25"/>
    <p:sldId id="266" r:id="rId26"/>
    <p:sldId id="267" r:id="rId27"/>
    <p:sldId id="268" r:id="rId28"/>
    <p:sldId id="270" r:id="rId29"/>
    <p:sldId id="269" r:id="rId30"/>
    <p:sldId id="271" r:id="rId31"/>
    <p:sldId id="273" r:id="rId32"/>
    <p:sldId id="274" r:id="rId33"/>
    <p:sldId id="275" r:id="rId34"/>
    <p:sldId id="332" r:id="rId35"/>
    <p:sldId id="331" r:id="rId36"/>
    <p:sldId id="276" r:id="rId37"/>
    <p:sldId id="277" r:id="rId38"/>
    <p:sldId id="278" r:id="rId39"/>
    <p:sldId id="279" r:id="rId40"/>
    <p:sldId id="280" r:id="rId41"/>
    <p:sldId id="283" r:id="rId42"/>
    <p:sldId id="281" r:id="rId43"/>
    <p:sldId id="282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7" r:id="rId57"/>
    <p:sldId id="296" r:id="rId58"/>
    <p:sldId id="298" r:id="rId59"/>
    <p:sldId id="299" r:id="rId60"/>
    <p:sldId id="300" r:id="rId61"/>
    <p:sldId id="301" r:id="rId62"/>
    <p:sldId id="302" r:id="rId63"/>
  </p:sldIdLst>
  <p:sldSz cx="9906000" cy="6858000" type="A4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ＭＳ Ｐゴシック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ＭＳ Ｐゴシック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31" autoAdjust="0"/>
  </p:normalViewPr>
  <p:slideViewPr>
    <p:cSldViewPr snapToGrid="0">
      <p:cViewPr>
        <p:scale>
          <a:sx n="60" d="100"/>
          <a:sy n="60" d="100"/>
        </p:scale>
        <p:origin x="-1512" y="-132"/>
      </p:cViewPr>
      <p:guideLst>
        <p:guide orient="horz" pos="180"/>
        <p:guide orient="horz" pos="4319"/>
        <p:guide orient="horz"/>
        <p:guide orient="horz" pos="4083"/>
        <p:guide pos="412"/>
        <p:guide pos="60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4" Type="http://schemas.openxmlformats.org/officeDocument/2006/relationships/image" Target="../media/image3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656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656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656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C2F7FCD-7CCB-4BCB-BA74-2636F866201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075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7411A9D-F04D-4C29-ACDB-D32883275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36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0E563B-B1E3-4BBA-B5AA-EEBD8D3D0BF8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* First one is true since if there were two paths p1 and p2 between A and B, one could use p1 to go from A to B and p2 to return back so there would be a loop between A and B (atopo)</a:t>
            </a: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DCB153-D115-4B3B-A468-EC3A2FB6C9FF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Graphs where all nodes have the same degree are called regular (k-regular).</a:t>
            </a: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839BC5-C29B-431D-B187-E13B5747ED43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Is this a useful definition for all cases ? Think of networks that do not change size (so in reality you cannot take n to infinity).  For networks though that change size over time, we can see the evolution of density and predict if they are dense or sparse.  </a:t>
            </a:r>
          </a:p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Or there might be independent reasons that makes us believe a network is dense or sparse (think of the friendship network – the fact that more people are born it does not mean we will have more friends – friendship relations are associated with the cost to create and maintain the links)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1BC9-EABC-4138-B045-66FCCA974F8A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Trace is invariant under cyclic permutations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121DEA-5202-43E8-A36D-8138349EE6C1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Assume x an eigenvector of A with eigenvalue of k.  Then Ax=QTQ^Tx = kx </a:t>
            </a:r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 TQ^Tx=kQ^Tx (multiply from left and Q orthogonal)  so Q^Tx is an eigenvector of T with eigenvalue of k (same eigenvalue of A)</a:t>
            </a:r>
          </a:p>
          <a:p>
            <a:endParaRPr lang="en-US" smtClean="0">
              <a:latin typeface="Arial" pitchFamily="34" charset="0"/>
              <a:ea typeface="ＭＳ Ｐゴシック" pitchFamily="34" charset="-128"/>
              <a:sym typeface="Wingdings" pitchFamily="2" charset="2"/>
            </a:endParaRPr>
          </a:p>
          <a:p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The diagonal elements of any power of a triangular matrix T are T</a:t>
            </a:r>
            <a:r>
              <a:rPr lang="en-US" alt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’</a:t>
            </a:r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s diagonal elements raised to the same power</a:t>
            </a: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2B840-E0DD-478F-A37C-A81FFC4A5199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Necessary conditions for the existence of Eulerian path is that exactly two or zero vertices have odd degree (not sufficient condition)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E2D2D0-92A8-47BF-95C2-3CE9252ED983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Maximal </a:t>
            </a:r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 we cannot add any other member at the set while preserving the required property (in our case the connectivity)</a:t>
            </a: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16304B-25EC-4756-9428-1149A4A617FD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Hence, an acyclic directed network has no strongly connected components (only singletons)</a:t>
            </a: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732B63-7B17-483D-AB88-974AF1CFC329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Describe the problem with pipes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F01704-F146-4623-9795-B84E61431D82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Weights can be also negative or we can even have weights at the vertices or even a set of attributes in a vector…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7851D0-5ABC-4732-9C1C-E4FA1F483E58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A classic acyclic is that of citations </a:t>
            </a:r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 since you cite papers written in previous times all edges point backwards.</a:t>
            </a:r>
          </a:p>
          <a:p>
            <a:endParaRPr lang="en-US" smtClean="0">
              <a:latin typeface="Arial" pitchFamily="34" charset="0"/>
              <a:ea typeface="ＭＳ Ｐゴシック" pitchFamily="34" charset="-128"/>
              <a:sym typeface="Wingdings" pitchFamily="2" charset="2"/>
            </a:endParaRPr>
          </a:p>
          <a:p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Sketch proof of the </a:t>
            </a:r>
            <a:r>
              <a:rPr lang="en-US" alt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“</a:t>
            </a:r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theorem</a:t>
            </a:r>
            <a:r>
              <a:rPr lang="en-US" alt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”</a:t>
            </a:r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: 1) argue that an acyclic network should have a vertex with no outgoing edges, 2) then by drawing first the vertices that have no outgoing edges and removing the incoming edges to them we have a recursive way to draw the acyclic directed network in this way.</a:t>
            </a: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EC0E2D-75CF-438D-AF67-0B73C10DC2B4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Prove the theorem</a:t>
            </a:r>
          </a:p>
          <a:p>
            <a:pPr marL="171450" indent="-171450">
              <a:buFont typeface="Wingdings" charset="0"/>
              <a:buChar char="à"/>
              <a:defRPr/>
            </a:pPr>
            <a:r>
              <a:rPr lang="en-US" dirty="0" smtClean="0">
                <a:sym typeface="Wingdings"/>
              </a:rPr>
              <a:t>If the network is acyclic you can have an ordering of the vertices so that you have a strictly triangular matrix.  Since, the diagonal elements are the eigenvalues of a triangular matrix it is proven</a:t>
            </a:r>
          </a:p>
          <a:p>
            <a:pPr>
              <a:buFont typeface="Wingdings" charset="0"/>
              <a:buNone/>
              <a:defRPr/>
            </a:pPr>
            <a:r>
              <a:rPr lang="en-US" dirty="0" smtClean="0">
                <a:sym typeface="Wingdings"/>
              </a:rPr>
              <a:t> You need to set up the fact that the number of cycles of size r in a network is given by the sum of the r-</a:t>
            </a:r>
            <a:r>
              <a:rPr lang="en-US" dirty="0" err="1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power of the eigenvalues.</a:t>
            </a:r>
            <a:endParaRPr 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6C6647-E294-4180-80FB-C7931B0A99FD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E.g., no information about the actual number of common groups two actors share etc.</a:t>
            </a:r>
          </a:p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Some improvement by adding weights at the projections.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3D842-ECFB-4CD4-90E9-4CB1315506F9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P_ii is not zero necessarily </a:t>
            </a:r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 It gives the number of groups that node i belongs to</a:t>
            </a:r>
          </a:p>
          <a:p>
            <a:r>
              <a:rPr lang="en-US" smtClean="0">
                <a:latin typeface="Arial" pitchFamily="34" charset="0"/>
                <a:ea typeface="ＭＳ Ｐゴシック" pitchFamily="34" charset="-128"/>
                <a:sym typeface="Wingdings" pitchFamily="2" charset="2"/>
              </a:rPr>
              <a:t>Similar projection of groups (gxg matrix)</a:t>
            </a: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16ADA-A1FF-4C7C-A86C-2E58B77AC5F6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54050" y="2822575"/>
            <a:ext cx="8834438" cy="11525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54050" y="4410075"/>
            <a:ext cx="7493000" cy="804863"/>
          </a:xfrm>
        </p:spPr>
        <p:txBody>
          <a:bodyPr anchor="ctr"/>
          <a:lstStyle>
            <a:lvl1pPr marL="0" indent="0">
              <a:buFont typeface="Wingdings" charset="2"/>
              <a:buNone/>
              <a:defRPr sz="2800" baseline="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723AE-CE2B-468C-8261-275CD111E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6625" y="185738"/>
            <a:ext cx="2206625" cy="5754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1988" y="185738"/>
            <a:ext cx="6472237" cy="5754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4DA4D-F7BD-4374-9C81-3894430C8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66F7E-1020-431B-8DE5-C76F777CB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5B904-1363-49E8-AEAF-96C5E7585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1988" y="1446213"/>
            <a:ext cx="4338637" cy="449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3025" y="1446213"/>
            <a:ext cx="4340225" cy="449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A3E832-0DC1-4A4D-81AE-5ECA31470B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E61CB-7DC6-4FC4-B60E-3730EC881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96135-5FB4-4595-9993-95A4D9398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878BA-1DE1-44D0-9E3A-4909627CC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E7ED2-7428-4895-B7E9-FBFBF550DA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3F0E9-9C87-4109-AD17-DBA46E1878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660400" y="890588"/>
            <a:ext cx="9245600" cy="53975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61988" y="185738"/>
            <a:ext cx="88312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modify title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1988" y="1446213"/>
            <a:ext cx="8831262" cy="449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modify first level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988" y="6408738"/>
            <a:ext cx="481012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rgbClr val="161616"/>
                </a:solidFill>
              </a:defRPr>
            </a:lvl1pPr>
          </a:lstStyle>
          <a:p>
            <a:pPr>
              <a:defRPr/>
            </a:pPr>
            <a:fld id="{E1A22E69-4B4F-4F02-BF17-05B0B14113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1800" y="6408738"/>
            <a:ext cx="4987925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0" y="6408738"/>
            <a:ext cx="1066800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96" r:id="rId1"/>
    <p:sldLayoutId id="2147484886" r:id="rId2"/>
    <p:sldLayoutId id="2147484887" r:id="rId3"/>
    <p:sldLayoutId id="2147484888" r:id="rId4"/>
    <p:sldLayoutId id="2147484889" r:id="rId5"/>
    <p:sldLayoutId id="2147484890" r:id="rId6"/>
    <p:sldLayoutId id="2147484891" r:id="rId7"/>
    <p:sldLayoutId id="2147484892" r:id="rId8"/>
    <p:sldLayoutId id="2147484893" r:id="rId9"/>
    <p:sldLayoutId id="2147484894" r:id="rId10"/>
    <p:sldLayoutId id="21474848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61616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61616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61616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61616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61616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9pPr>
    </p:titleStyle>
    <p:bodyStyle>
      <a:lvl1pPr marL="293688" indent="-293688" algn="l" defTabSz="1282700" rtl="0" eaLnBrk="0" fontAlgn="base" hangingPunct="0">
        <a:spcBef>
          <a:spcPct val="20000"/>
        </a:spcBef>
        <a:spcAft>
          <a:spcPct val="0"/>
        </a:spcAft>
        <a:buClr>
          <a:srgbClr val="3366FF"/>
        </a:buClr>
        <a:buSzPct val="80000"/>
        <a:buFont typeface="Wingdings" pitchFamily="2" charset="2"/>
        <a:buChar char="l"/>
        <a:defRPr sz="2400" b="1">
          <a:solidFill>
            <a:srgbClr val="161616"/>
          </a:solidFill>
          <a:latin typeface="+mn-lt"/>
          <a:ea typeface="ＭＳ Ｐゴシック" charset="-128"/>
          <a:cs typeface="ＭＳ Ｐゴシック" charset="-128"/>
        </a:defRPr>
      </a:lvl1pPr>
      <a:lvl2pPr marL="873125" indent="-388938" algn="l" defTabSz="1282700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115000"/>
        <a:buFont typeface="Wingdings" pitchFamily="2" charset="2"/>
        <a:buChar char="§"/>
        <a:defRPr sz="2200">
          <a:solidFill>
            <a:srgbClr val="161616"/>
          </a:solidFill>
          <a:latin typeface="+mn-lt"/>
          <a:ea typeface="ＭＳ Ｐゴシック" charset="-128"/>
        </a:defRPr>
      </a:lvl2pPr>
      <a:lvl3pPr marL="1252538" indent="-188913" algn="l" defTabSz="1282700" rtl="0" eaLnBrk="0" fontAlgn="base" hangingPunct="0">
        <a:spcBef>
          <a:spcPct val="20000"/>
        </a:spcBef>
        <a:spcAft>
          <a:spcPct val="0"/>
        </a:spcAft>
        <a:buClr>
          <a:srgbClr val="3366FF"/>
        </a:buClr>
        <a:buSzPct val="80000"/>
        <a:buFont typeface="Wingdings" pitchFamily="2" charset="2"/>
        <a:buChar char="ü"/>
        <a:defRPr sz="2000">
          <a:solidFill>
            <a:srgbClr val="161616"/>
          </a:solidFill>
          <a:latin typeface="+mn-lt"/>
          <a:ea typeface="ＭＳ Ｐゴシック" charset="-128"/>
        </a:defRPr>
      </a:lvl3pPr>
      <a:lvl4pPr marL="1717675" indent="-274638" algn="l" defTabSz="1282700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115000"/>
        <a:buFont typeface="Courier New" pitchFamily="49" charset="0"/>
        <a:buChar char="o"/>
        <a:defRPr sz="2000">
          <a:solidFill>
            <a:srgbClr val="161616"/>
          </a:solidFill>
          <a:latin typeface="+mn-lt"/>
          <a:ea typeface="ＭＳ Ｐゴシック" charset="-128"/>
        </a:defRPr>
      </a:lvl4pPr>
      <a:lvl5pPr marL="2295525" indent="-3175" algn="l" defTabSz="1282700" rtl="0" eaLnBrk="0" fontAlgn="base" hangingPunct="0">
        <a:spcBef>
          <a:spcPct val="20000"/>
        </a:spcBef>
        <a:spcAft>
          <a:spcPct val="0"/>
        </a:spcAft>
        <a:buClr>
          <a:srgbClr val="3366FF"/>
        </a:buClr>
        <a:buFont typeface="Lucida Grande" charset="0"/>
        <a:buChar char="*"/>
        <a:defRPr sz="1600">
          <a:solidFill>
            <a:srgbClr val="161616"/>
          </a:solidFill>
          <a:latin typeface="+mn-lt"/>
          <a:ea typeface="ＭＳ Ｐゴシック" charset="-128"/>
        </a:defRPr>
      </a:lvl5pPr>
      <a:lvl6pPr marL="2752725" indent="-3175" algn="l" defTabSz="12827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defRPr sz="1600">
          <a:solidFill>
            <a:schemeClr val="accent1"/>
          </a:solidFill>
          <a:latin typeface="+mn-lt"/>
          <a:ea typeface="ＭＳ Ｐゴシック" charset="-128"/>
        </a:defRPr>
      </a:lvl6pPr>
      <a:lvl7pPr marL="3209925" indent="-3175" algn="l" defTabSz="12827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defRPr sz="1600">
          <a:solidFill>
            <a:schemeClr val="accent1"/>
          </a:solidFill>
          <a:latin typeface="+mn-lt"/>
          <a:ea typeface="ＭＳ Ｐゴシック" charset="-128"/>
        </a:defRPr>
      </a:lvl7pPr>
      <a:lvl8pPr marL="3667125" indent="-3175" algn="l" defTabSz="12827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defRPr sz="1600">
          <a:solidFill>
            <a:schemeClr val="accent1"/>
          </a:solidFill>
          <a:latin typeface="+mn-lt"/>
          <a:ea typeface="ＭＳ Ｐゴシック" charset="-128"/>
        </a:defRPr>
      </a:lvl8pPr>
      <a:lvl9pPr marL="4124325" indent="-3175" algn="l" defTabSz="12827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defRPr sz="1600">
          <a:solidFill>
            <a:schemeClr val="accent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0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19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24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 sz="quarter"/>
          </p:nvPr>
        </p:nvSpPr>
        <p:spPr>
          <a:xfrm>
            <a:off x="590550" y="1339850"/>
            <a:ext cx="8834438" cy="1636713"/>
          </a:xfrm>
        </p:spPr>
        <p:txBody>
          <a:bodyPr/>
          <a:lstStyle/>
          <a:p>
            <a:pPr algn="ctr"/>
            <a:r>
              <a:rPr lang="en-US" sz="2400" dirty="0" smtClean="0">
                <a:ea typeface="ＭＳ Ｐゴシック" pitchFamily="34" charset="-128"/>
              </a:rPr>
              <a:t>CS544 Introduction to Network Science</a:t>
            </a:r>
            <a:r>
              <a:rPr lang="en-US" sz="4000" dirty="0" smtClean="0">
                <a:ea typeface="ＭＳ Ｐゴシック" pitchFamily="34" charset="-128"/>
              </a:rPr>
              <a:t/>
            </a:r>
            <a:br>
              <a:rPr lang="en-US" sz="4000" dirty="0" smtClean="0">
                <a:ea typeface="ＭＳ Ｐゴシック" pitchFamily="34" charset="-128"/>
              </a:rPr>
            </a:br>
            <a:r>
              <a:rPr lang="en-US" sz="4000" dirty="0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8675" name="Subtitle 2"/>
          <p:cNvSpPr>
            <a:spLocks noGrp="1"/>
          </p:cNvSpPr>
          <p:nvPr>
            <p:ph type="subTitle" sz="quarter" idx="1"/>
          </p:nvPr>
        </p:nvSpPr>
        <p:spPr>
          <a:xfrm>
            <a:off x="1427710" y="4476750"/>
            <a:ext cx="7493000" cy="13716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1800" dirty="0" smtClean="0">
                <a:ea typeface="ＭＳ Ｐゴシック" pitchFamily="34" charset="-128"/>
              </a:rPr>
              <a:t>Most slides adapted from </a:t>
            </a:r>
            <a:r>
              <a:rPr lang="en-US" sz="1800" dirty="0" err="1" smtClean="0">
                <a:ea typeface="ＭＳ Ｐゴシック" pitchFamily="34" charset="-128"/>
              </a:rPr>
              <a:t>Konstantinos</a:t>
            </a:r>
            <a:r>
              <a:rPr lang="en-US" sz="1800" dirty="0" smtClean="0">
                <a:ea typeface="ＭＳ Ｐゴシック" pitchFamily="34" charset="-128"/>
              </a:rPr>
              <a:t> </a:t>
            </a:r>
            <a:r>
              <a:rPr lang="en-US" sz="1800" dirty="0" err="1" smtClean="0">
                <a:ea typeface="ＭＳ Ｐゴシック" pitchFamily="34" charset="-128"/>
              </a:rPr>
              <a:t>Pelechrinis</a:t>
            </a:r>
            <a:r>
              <a:rPr lang="en-US" sz="1800" dirty="0" smtClean="0">
                <a:ea typeface="ＭＳ Ｐゴシック" pitchFamily="34" charset="-128"/>
              </a:rPr>
              <a:t> course on Network Science &amp; Analysis, University of Pittsburgh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Nothing happens in isolation:  “everything is connected, caused by,  and interacting with a huge number of other pieces of a complex universal puzzle” (AL </a:t>
            </a:r>
            <a:r>
              <a:rPr lang="en-US" dirty="0" err="1" smtClean="0"/>
              <a:t>Barabasi</a:t>
            </a:r>
            <a:r>
              <a:rPr lang="en-US" dirty="0" smtClean="0"/>
              <a:t>, “Linked”)</a:t>
            </a:r>
          </a:p>
          <a:p>
            <a:r>
              <a:rPr lang="en-US" dirty="0"/>
              <a:t>The power of the </a:t>
            </a:r>
            <a:r>
              <a:rPr lang="en-US" dirty="0" smtClean="0"/>
              <a:t>network </a:t>
            </a:r>
            <a:r>
              <a:rPr lang="en-US" dirty="0"/>
              <a:t>is in the </a:t>
            </a:r>
            <a:r>
              <a:rPr lang="en-US" dirty="0" smtClean="0"/>
              <a:t>links</a:t>
            </a:r>
          </a:p>
          <a:p>
            <a:r>
              <a:rPr lang="en-US" dirty="0" smtClean="0"/>
              <a:t>However, most people don’t see the links till they are exposed to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Network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80" y="990601"/>
            <a:ext cx="9053157" cy="5457496"/>
          </a:xfrm>
        </p:spPr>
        <p:txBody>
          <a:bodyPr/>
          <a:lstStyle/>
          <a:p>
            <a:r>
              <a:rPr lang="en-US" dirty="0" smtClean="0"/>
              <a:t>Study of the structural evolution of  </a:t>
            </a:r>
            <a:r>
              <a:rPr lang="en-US" dirty="0"/>
              <a:t>large </a:t>
            </a:r>
            <a:r>
              <a:rPr lang="en-US" dirty="0" smtClean="0"/>
              <a:t>networks</a:t>
            </a:r>
          </a:p>
          <a:p>
            <a:r>
              <a:rPr lang="en-US" dirty="0" smtClean="0"/>
              <a:t>It studies networks holistically </a:t>
            </a:r>
          </a:p>
          <a:p>
            <a:r>
              <a:rPr lang="en-US" dirty="0" smtClean="0"/>
              <a:t>Modeling phenomena around us using networks can be done in multiple ways and at different levels/depths</a:t>
            </a:r>
          </a:p>
          <a:p>
            <a:pPr lvl="1"/>
            <a:r>
              <a:rPr lang="en-US" dirty="0" smtClean="0"/>
              <a:t>Macroscopic World</a:t>
            </a:r>
          </a:p>
          <a:p>
            <a:pPr lvl="2"/>
            <a:r>
              <a:rPr lang="en-US" dirty="0" smtClean="0"/>
              <a:t>Contains the things that we can see with our eyes</a:t>
            </a:r>
          </a:p>
          <a:p>
            <a:pPr lvl="3"/>
            <a:r>
              <a:rPr lang="en-US" dirty="0" smtClean="0"/>
              <a:t>In language world, grammar rules and vocabularies</a:t>
            </a:r>
          </a:p>
          <a:p>
            <a:pPr lvl="1"/>
            <a:r>
              <a:rPr lang="en-US" dirty="0" smtClean="0"/>
              <a:t>Microscopic World</a:t>
            </a:r>
          </a:p>
          <a:p>
            <a:pPr lvl="2"/>
            <a:r>
              <a:rPr lang="en-US" dirty="0" smtClean="0"/>
              <a:t>Contains the building blocks of matters like atoms, molecules etc.</a:t>
            </a:r>
          </a:p>
          <a:p>
            <a:pPr lvl="3"/>
            <a:r>
              <a:rPr lang="en-US" dirty="0" smtClean="0"/>
              <a:t>In language world, utterances (syllables, phonemes, graphemes)</a:t>
            </a:r>
          </a:p>
          <a:p>
            <a:pPr lvl="1"/>
            <a:r>
              <a:rPr lang="en-US" dirty="0" err="1" smtClean="0"/>
              <a:t>Mesoscopic</a:t>
            </a:r>
            <a:r>
              <a:rPr lang="en-US" dirty="0" smtClean="0"/>
              <a:t> World</a:t>
            </a:r>
          </a:p>
          <a:p>
            <a:pPr lvl="2"/>
            <a:r>
              <a:rPr lang="en-US" dirty="0" smtClean="0"/>
              <a:t> An intermediate between the macroscopic and microscopic level</a:t>
            </a:r>
          </a:p>
          <a:p>
            <a:pPr lvl="3"/>
            <a:r>
              <a:rPr lang="en-US" dirty="0" smtClean="0"/>
              <a:t>In language world, linguistic entities like letters, words and phrases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23"/>
    </mc:Choice>
    <mc:Fallback xmlns="">
      <p:transition spd="slow" advTm="3852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Why Network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545020"/>
            <a:ext cx="8915400" cy="462717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</a:t>
            </a:r>
            <a:r>
              <a:rPr lang="en-US" sz="2400" dirty="0" smtClean="0"/>
              <a:t>etworks have shifted from </a:t>
            </a:r>
            <a:r>
              <a:rPr lang="en-US" sz="2400" dirty="0" smtClean="0">
                <a:solidFill>
                  <a:srgbClr val="FF0000"/>
                </a:solidFill>
              </a:rPr>
              <a:t>simple and small </a:t>
            </a:r>
            <a:r>
              <a:rPr lang="en-US" sz="2400" dirty="0" smtClean="0"/>
              <a:t>to </a:t>
            </a:r>
            <a:r>
              <a:rPr lang="en-US" sz="2400" dirty="0" smtClean="0">
                <a:solidFill>
                  <a:srgbClr val="00CC00"/>
                </a:solidFill>
              </a:rPr>
              <a:t>complex and extremely large (data explosion)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Networ</a:t>
            </a:r>
            <a:r>
              <a:rPr lang="en-US" dirty="0" smtClean="0"/>
              <a:t>k </a:t>
            </a:r>
            <a:r>
              <a:rPr lang="en-US" sz="2400" dirty="0" smtClean="0"/>
              <a:t>modeling transitioned from </a:t>
            </a:r>
            <a:r>
              <a:rPr lang="en-US" sz="2400" dirty="0" smtClean="0">
                <a:solidFill>
                  <a:srgbClr val="FF0000"/>
                </a:solidFill>
              </a:rPr>
              <a:t>static graphs </a:t>
            </a:r>
            <a:r>
              <a:rPr lang="en-US" sz="2400" dirty="0" smtClean="0"/>
              <a:t>to </a:t>
            </a:r>
            <a:r>
              <a:rPr lang="en-US" sz="2400" dirty="0" smtClean="0">
                <a:solidFill>
                  <a:srgbClr val="00CC00"/>
                </a:solidFill>
              </a:rPr>
              <a:t>dynamic graphs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Network nodes (objects) to be studied transitioned from 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00CC00"/>
                </a:solidFill>
              </a:rPr>
              <a:t>one type</a:t>
            </a:r>
            <a:r>
              <a:rPr lang="en-US" sz="2400" dirty="0" smtClean="0"/>
              <a:t> to a variety of </a:t>
            </a:r>
            <a:r>
              <a:rPr lang="en-US" sz="2400" dirty="0" smtClean="0">
                <a:solidFill>
                  <a:srgbClr val="FF0000"/>
                </a:solidFill>
              </a:rPr>
              <a:t>data  types (multimodal data)</a:t>
            </a:r>
          </a:p>
          <a:p>
            <a:pPr>
              <a:buNone/>
              <a:defRPr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0A6ABB05-1AEE-4452-910E-066D735F5851}" type="slidenum">
              <a:rPr lang="en-US" altLang="en-US" sz="1400" smtClean="0">
                <a:latin typeface="Arial" pitchFamily="34" charset="0"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12</a:t>
            </a:fld>
            <a:endParaRPr lang="en-US" altLang="en-US" sz="1400" dirty="0" smtClean="0">
              <a:latin typeface="Arial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99"/>
    </mc:Choice>
    <mc:Fallback xmlns="">
      <p:transition spd="slow" advTm="47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Books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Main text book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Will Hamilton, “Graph Representation Learning”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M.J.E. Newman, </a:t>
            </a:r>
            <a:r>
              <a:rPr lang="en-US" altLang="en-US" dirty="0" smtClean="0">
                <a:ea typeface="ＭＳ Ｐゴシック" pitchFamily="34" charset="-128"/>
              </a:rPr>
              <a:t>“</a:t>
            </a:r>
            <a:r>
              <a:rPr lang="en-US" dirty="0" smtClean="0">
                <a:ea typeface="ＭＳ Ｐゴシック" pitchFamily="34" charset="-128"/>
              </a:rPr>
              <a:t>Networks: An Introduction</a:t>
            </a:r>
            <a:r>
              <a:rPr lang="en-US" altLang="en-US" dirty="0" smtClean="0">
                <a:ea typeface="ＭＳ Ｐゴシック" pitchFamily="34" charset="-128"/>
              </a:rPr>
              <a:t>”</a:t>
            </a:r>
            <a:r>
              <a:rPr lang="en-US" dirty="0" smtClean="0">
                <a:ea typeface="ＭＳ Ｐゴシック" pitchFamily="34" charset="-128"/>
              </a:rPr>
              <a:t>, Oxford University Press (2010)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Other possible references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D. Easley and J. Kleinberg, </a:t>
            </a:r>
            <a:r>
              <a:rPr lang="en-US" altLang="en-US" dirty="0" smtClean="0">
                <a:ea typeface="ＭＳ Ｐゴシック" pitchFamily="34" charset="-128"/>
              </a:rPr>
              <a:t>“</a:t>
            </a:r>
            <a:r>
              <a:rPr lang="en-US" dirty="0" smtClean="0">
                <a:ea typeface="ＭＳ Ｐゴシック" pitchFamily="34" charset="-128"/>
              </a:rPr>
              <a:t>Networks, Crowds and Markets: Reasoning About a Highly Interconnected World</a:t>
            </a:r>
            <a:r>
              <a:rPr lang="en-US" altLang="en-US" dirty="0" smtClean="0">
                <a:ea typeface="ＭＳ Ｐゴシック" pitchFamily="34" charset="-128"/>
              </a:rPr>
              <a:t>”</a:t>
            </a:r>
            <a:r>
              <a:rPr lang="en-US" dirty="0" smtClean="0">
                <a:ea typeface="ＭＳ Ｐゴシック" pitchFamily="34" charset="-128"/>
              </a:rPr>
              <a:t>, Cambridge University Press (2010)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T.G. Lewis, </a:t>
            </a:r>
            <a:r>
              <a:rPr lang="en-US" altLang="en-US" dirty="0" smtClean="0">
                <a:ea typeface="ＭＳ Ｐゴシック" pitchFamily="34" charset="-128"/>
              </a:rPr>
              <a:t>“</a:t>
            </a:r>
            <a:r>
              <a:rPr lang="en-US" dirty="0" smtClean="0">
                <a:ea typeface="ＭＳ Ｐゴシック" pitchFamily="34" charset="-128"/>
              </a:rPr>
              <a:t>Network Science: Theory and Applications</a:t>
            </a:r>
            <a:r>
              <a:rPr lang="en-US" altLang="en-US" dirty="0" smtClean="0">
                <a:ea typeface="ＭＳ Ｐゴシック" pitchFamily="34" charset="-128"/>
              </a:rPr>
              <a:t>”</a:t>
            </a:r>
            <a:r>
              <a:rPr lang="en-US" dirty="0" smtClean="0">
                <a:ea typeface="ＭＳ Ｐゴシック" pitchFamily="34" charset="-128"/>
              </a:rPr>
              <a:t>, Wiley (2009)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D.J. Watts, </a:t>
            </a:r>
            <a:r>
              <a:rPr lang="en-US" altLang="en-US" dirty="0" smtClean="0">
                <a:ea typeface="ＭＳ Ｐゴシック" pitchFamily="34" charset="-128"/>
              </a:rPr>
              <a:t>“</a:t>
            </a:r>
            <a:r>
              <a:rPr lang="en-US" dirty="0" smtClean="0">
                <a:ea typeface="ＭＳ Ｐゴシック" pitchFamily="34" charset="-128"/>
              </a:rPr>
              <a:t>Six Degrees: The Science of a Connected Age</a:t>
            </a:r>
            <a:r>
              <a:rPr lang="en-US" altLang="en-US" dirty="0" smtClean="0">
                <a:ea typeface="ＭＳ Ｐゴシック" pitchFamily="34" charset="-128"/>
              </a:rPr>
              <a:t>”</a:t>
            </a:r>
            <a:r>
              <a:rPr lang="en-US" dirty="0" smtClean="0">
                <a:ea typeface="ＭＳ Ｐゴシック" pitchFamily="34" charset="-128"/>
              </a:rPr>
              <a:t>, W.W. Norton &amp; Company (2003)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Research papers (pointers will be provided)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E045F91-367A-4890-911D-CC4E59A60FC1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 and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Codes will be in Python</a:t>
            </a:r>
          </a:p>
          <a:p>
            <a:r>
              <a:rPr lang="en-US" dirty="0" smtClean="0"/>
              <a:t>Libraries</a:t>
            </a:r>
          </a:p>
          <a:p>
            <a:pPr lvl="1"/>
            <a:r>
              <a:rPr lang="en-US" dirty="0" err="1" smtClean="0"/>
              <a:t>NetworkX</a:t>
            </a:r>
            <a:endParaRPr lang="en-US" dirty="0" smtClean="0"/>
          </a:p>
          <a:p>
            <a:pPr lvl="1"/>
            <a:r>
              <a:rPr lang="en-US" dirty="0" err="1" smtClean="0"/>
              <a:t>PyTorch</a:t>
            </a:r>
            <a:r>
              <a:rPr lang="en-US" dirty="0" smtClean="0"/>
              <a:t> Geometric (</a:t>
            </a:r>
            <a:r>
              <a:rPr lang="en-US" dirty="0" err="1" smtClean="0"/>
              <a:t>PyG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DeepSNAP</a:t>
            </a:r>
            <a:endParaRPr lang="en-US" dirty="0" smtClean="0"/>
          </a:p>
          <a:p>
            <a:pPr lvl="1"/>
            <a:r>
              <a:rPr lang="en-US" dirty="0" err="1" smtClean="0"/>
              <a:t>GraphGym</a:t>
            </a:r>
            <a:endParaRPr lang="en-US" dirty="0" smtClean="0"/>
          </a:p>
          <a:p>
            <a:pPr lvl="1"/>
            <a:r>
              <a:rPr lang="en-US" dirty="0" smtClean="0"/>
              <a:t>SNAP.py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366F7E-1020-431B-8DE5-C76F777CB45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8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ctr"/>
            <a:r>
              <a:rPr lang="en-US" dirty="0" smtClean="0"/>
              <a:t>Mathematics of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08738"/>
            <a:ext cx="481013" cy="150812"/>
          </a:xfrm>
        </p:spPr>
        <p:txBody>
          <a:bodyPr/>
          <a:lstStyle/>
          <a:p>
            <a:pPr>
              <a:defRPr/>
            </a:pPr>
            <a:fld id="{D8366F7E-1020-431B-8DE5-C76F777CB45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representation of networks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The network consists of </a:t>
            </a:r>
            <a:r>
              <a:rPr lang="en-US" i="1" smtClean="0">
                <a:ea typeface="ＭＳ Ｐゴシック" pitchFamily="34" charset="-128"/>
              </a:rPr>
              <a:t>entities </a:t>
            </a:r>
            <a:r>
              <a:rPr lang="en-US" smtClean="0">
                <a:ea typeface="ＭＳ Ｐゴシック" pitchFamily="34" charset="-128"/>
              </a:rPr>
              <a:t>connected with each other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 structure of these connections are represented through </a:t>
            </a:r>
            <a:r>
              <a:rPr lang="en-US" u="sng" smtClean="0">
                <a:ea typeface="ＭＳ Ｐゴシック" pitchFamily="34" charset="-128"/>
              </a:rPr>
              <a:t>graphs</a:t>
            </a:r>
          </a:p>
          <a:p>
            <a:pPr algn="just"/>
            <a:endParaRPr lang="en-US" i="1" u="sng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 graph is represented by two sets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A vertex set V of the entities participating in the network. In the rest of the slides typically, n will be the number of vertices</a:t>
            </a:r>
          </a:p>
          <a:p>
            <a:pPr lvl="2" algn="just"/>
            <a:r>
              <a:rPr lang="en-US" smtClean="0">
                <a:ea typeface="ＭＳ Ｐゴシック" pitchFamily="34" charset="-128"/>
              </a:rPr>
              <a:t>Also called node or actor set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An edge set E of the connections between vertices.  In the rest of the slides typically, m will be the number of edges</a:t>
            </a:r>
          </a:p>
          <a:p>
            <a:pPr lvl="2" algn="just"/>
            <a:r>
              <a:rPr lang="en-US" smtClean="0">
                <a:ea typeface="ＭＳ Ｐゴシック" pitchFamily="34" charset="-128"/>
              </a:rPr>
              <a:t>Also called link or tie set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2EBE35B-F966-49C4-BB74-A40930CB7A99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Graph terminology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A graph whose vertices are connected by at most one link is called </a:t>
            </a:r>
            <a:r>
              <a:rPr lang="en-US" u="sng" smtClean="0">
                <a:ea typeface="ＭＳ Ｐゴシック" pitchFamily="34" charset="-128"/>
              </a:rPr>
              <a:t>simple network</a:t>
            </a:r>
            <a:r>
              <a:rPr lang="en-US" smtClean="0">
                <a:ea typeface="ＭＳ Ｐゴシック" pitchFamily="34" charset="-128"/>
              </a:rPr>
              <a:t> or </a:t>
            </a:r>
            <a:r>
              <a:rPr lang="en-US" u="sng" smtClean="0">
                <a:ea typeface="ＭＳ Ｐゴシック" pitchFamily="34" charset="-128"/>
              </a:rPr>
              <a:t>simple graph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Most of the graphs we will examine will be simple</a:t>
            </a:r>
          </a:p>
          <a:p>
            <a:pPr lvl="1"/>
            <a:endParaRPr lang="en-US" u="sng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When two nodes connect with more than one edge, we refer to all those edges collectively as </a:t>
            </a:r>
            <a:r>
              <a:rPr lang="en-US" u="sng" smtClean="0">
                <a:ea typeface="ＭＳ Ｐゴシック" pitchFamily="34" charset="-128"/>
              </a:rPr>
              <a:t>multiedge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The corresponding graph is called </a:t>
            </a:r>
            <a:r>
              <a:rPr lang="en-US" u="sng" smtClean="0">
                <a:ea typeface="ＭＳ Ｐゴシック" pitchFamily="34" charset="-128"/>
              </a:rPr>
              <a:t>multigraph</a:t>
            </a:r>
          </a:p>
          <a:p>
            <a:pPr lvl="1" algn="just"/>
            <a:endParaRPr lang="en-US" u="sng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Depending on the type of connection a node might be connected to itself</a:t>
            </a:r>
          </a:p>
          <a:p>
            <a:pPr lvl="1" algn="just"/>
            <a:r>
              <a:rPr lang="en-US" u="sng" smtClean="0">
                <a:ea typeface="ＭＳ Ｐゴシック" pitchFamily="34" charset="-128"/>
              </a:rPr>
              <a:t>Self-edges</a:t>
            </a:r>
            <a:r>
              <a:rPr lang="en-US" smtClean="0">
                <a:ea typeface="ＭＳ Ｐゴシック" pitchFamily="34" charset="-128"/>
              </a:rPr>
              <a:t> or </a:t>
            </a:r>
            <a:r>
              <a:rPr lang="en-US" u="sng" smtClean="0">
                <a:ea typeface="ＭＳ Ｐゴシック" pitchFamily="34" charset="-128"/>
              </a:rPr>
              <a:t>self-loops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1329E5B-CDAA-43A0-9975-A7742CE68458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61E3EEA-78D1-4F8E-B7A3-4DB6C961E156}" type="slidenum">
              <a:rPr lang="en-US" smtClean="0"/>
              <a:pPr/>
              <a:t>18</a:t>
            </a:fld>
            <a:endParaRPr lang="en-US" smtClean="0"/>
          </a:p>
        </p:txBody>
      </p:sp>
      <p:pic>
        <p:nvPicPr>
          <p:cNvPr id="3379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213" y="1822450"/>
            <a:ext cx="7691437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adjacency matrix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If we label the nodes with IDs 1, 2, … n we can denote each edge as a pair (i,j)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This is an </a:t>
            </a:r>
            <a:r>
              <a:rPr lang="en-US" u="sng" smtClean="0">
                <a:ea typeface="ＭＳ Ｐゴシック" pitchFamily="34" charset="-128"/>
              </a:rPr>
              <a:t>edge list</a:t>
            </a:r>
            <a:r>
              <a:rPr lang="en-US" smtClean="0">
                <a:ea typeface="ＭＳ Ｐゴシック" pitchFamily="34" charset="-128"/>
              </a:rPr>
              <a:t> specification </a:t>
            </a:r>
          </a:p>
          <a:p>
            <a:pPr lvl="2" algn="just"/>
            <a:r>
              <a:rPr lang="en-US" smtClean="0">
                <a:ea typeface="ＭＳ Ｐゴシック" pitchFamily="34" charset="-128"/>
              </a:rPr>
              <a:t>Good for storing and processing networks in computers, but not for mathematical development </a:t>
            </a:r>
          </a:p>
          <a:p>
            <a:pPr lvl="2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 adjacency matrix A of a simple graph is a matrix with elements A</a:t>
            </a:r>
            <a:r>
              <a:rPr lang="en-US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such that: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7C97208-56F4-4E3F-BD73-18E9545808A2}" type="slidenum">
              <a:rPr lang="en-US" smtClean="0"/>
              <a:pPr/>
              <a:t>19</a:t>
            </a:fld>
            <a:endParaRPr lang="en-US" smtClean="0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962150" y="4768850"/>
          <a:ext cx="6405563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3" imgW="3428280" imgH="520920" progId="Equation.3">
                  <p:embed/>
                </p:oleObj>
              </mc:Choice>
              <mc:Fallback>
                <p:oleObj name="Equation" r:id="rId3" imgW="3428280" imgH="5209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4768850"/>
                        <a:ext cx="6405563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Internet</a:t>
            </a:r>
          </a:p>
        </p:txBody>
      </p:sp>
      <p:sp>
        <p:nvSpPr>
          <p:cNvPr id="6149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572B218D-C7B3-4EB8-83AD-929B1E70FD0F}" type="slidenum">
              <a:rPr lang="en-US" altLang="en-US" sz="1400" smtClean="0">
                <a:latin typeface="Arial" pitchFamily="34" charset="0"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2</a:t>
            </a:fld>
            <a:endParaRPr lang="en-US" altLang="en-US" sz="1400" smtClean="0">
              <a:latin typeface="Arial" pitchFamily="34" charset="0"/>
            </a:endParaRPr>
          </a:p>
        </p:txBody>
      </p:sp>
      <p:pic>
        <p:nvPicPr>
          <p:cNvPr id="64514" name="Picture 2" descr="H:\NPS\presentations\2014\BAD math\Internet_mar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6" y="1152552"/>
            <a:ext cx="8403021" cy="53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45"/>
    </mc:Choice>
    <mc:Fallback xmlns="">
      <p:transition spd="slow" advTm="42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 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CC38E31-64CE-4672-AD64-FE00A8430BEE}" type="slidenum">
              <a:rPr lang="en-US" smtClean="0"/>
              <a:pPr/>
              <a:t>20</a:t>
            </a:fld>
            <a:endParaRPr lang="en-US" smtClean="0"/>
          </a:p>
        </p:txBody>
      </p:sp>
      <p:pic>
        <p:nvPicPr>
          <p:cNvPr id="34820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7525" y="2282825"/>
            <a:ext cx="3194050" cy="228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Observations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ea typeface="ＭＳ Ｐゴシック" pitchFamily="34" charset="-128"/>
              </a:rPr>
              <a:t>For the (typical) case of no self-loops, the diagonal of the matrix is all 0</a:t>
            </a:r>
          </a:p>
          <a:p>
            <a:pPr algn="just"/>
            <a:endParaRPr lang="en-US" dirty="0" smtClean="0">
              <a:ea typeface="ＭＳ Ｐゴシック" pitchFamily="34" charset="-128"/>
            </a:endParaRPr>
          </a:p>
          <a:p>
            <a:pPr algn="just"/>
            <a:r>
              <a:rPr lang="en-US" dirty="0" smtClean="0">
                <a:ea typeface="ＭＳ Ｐゴシック" pitchFamily="34" charset="-128"/>
              </a:rPr>
              <a:t>For undirected networks, since the existence of edge (</a:t>
            </a:r>
            <a:r>
              <a:rPr lang="en-US" dirty="0" err="1" smtClean="0">
                <a:ea typeface="ＭＳ Ｐゴシック" pitchFamily="34" charset="-128"/>
              </a:rPr>
              <a:t>i,j</a:t>
            </a:r>
            <a:r>
              <a:rPr lang="en-US" dirty="0" smtClean="0">
                <a:ea typeface="ＭＳ Ｐゴシック" pitchFamily="34" charset="-128"/>
              </a:rPr>
              <a:t>) assumes the existence of the edge (</a:t>
            </a:r>
            <a:r>
              <a:rPr lang="en-US" dirty="0" err="1" smtClean="0">
                <a:ea typeface="ＭＳ Ｐゴシック" pitchFamily="34" charset="-128"/>
              </a:rPr>
              <a:t>j,i</a:t>
            </a:r>
            <a:r>
              <a:rPr lang="en-US" dirty="0" smtClean="0">
                <a:ea typeface="ＭＳ Ｐゴシック" pitchFamily="34" charset="-128"/>
              </a:rPr>
              <a:t>), matrix A is symmetric</a:t>
            </a:r>
          </a:p>
          <a:p>
            <a:pPr algn="just"/>
            <a:endParaRPr lang="en-US" dirty="0" smtClean="0">
              <a:ea typeface="ＭＳ Ｐゴシック" pitchFamily="34" charset="-128"/>
            </a:endParaRPr>
          </a:p>
          <a:p>
            <a:pPr algn="just"/>
            <a:r>
              <a:rPr lang="en-US" dirty="0" smtClean="0">
                <a:ea typeface="ＭＳ Ｐゴシック" pitchFamily="34" charset="-128"/>
              </a:rPr>
              <a:t>If node </a:t>
            </a:r>
            <a:r>
              <a:rPr lang="en-US" dirty="0" err="1" smtClean="0">
                <a:ea typeface="ＭＳ Ｐゴシック" pitchFamily="34" charset="-128"/>
              </a:rPr>
              <a:t>i</a:t>
            </a:r>
            <a:r>
              <a:rPr lang="en-US" dirty="0" smtClean="0">
                <a:ea typeface="ＭＳ Ｐゴシック" pitchFamily="34" charset="-128"/>
              </a:rPr>
              <a:t> has a self edge then we set </a:t>
            </a:r>
            <a:r>
              <a:rPr lang="en-US" dirty="0" err="1" smtClean="0">
                <a:ea typeface="ＭＳ Ｐゴシック" pitchFamily="34" charset="-128"/>
              </a:rPr>
              <a:t>A</a:t>
            </a:r>
            <a:r>
              <a:rPr lang="en-US" baseline="-25000" dirty="0" err="1" smtClean="0">
                <a:ea typeface="ＭＳ Ｐゴシック" pitchFamily="34" charset="-128"/>
              </a:rPr>
              <a:t>ii</a:t>
            </a:r>
            <a:r>
              <a:rPr lang="en-US" dirty="0" smtClean="0">
                <a:ea typeface="ＭＳ Ｐゴシック" pitchFamily="34" charset="-128"/>
              </a:rPr>
              <a:t>=2 (why?)</a:t>
            </a:r>
          </a:p>
          <a:p>
            <a:pPr algn="just"/>
            <a:endParaRPr lang="en-US" dirty="0" smtClean="0">
              <a:ea typeface="ＭＳ Ｐゴシック" pitchFamily="34" charset="-128"/>
            </a:endParaRPr>
          </a:p>
          <a:p>
            <a:pPr algn="just"/>
            <a:r>
              <a:rPr lang="en-US" dirty="0" err="1" smtClean="0">
                <a:ea typeface="ＭＳ Ｐゴシック" pitchFamily="34" charset="-128"/>
              </a:rPr>
              <a:t>Multiedges</a:t>
            </a:r>
            <a:r>
              <a:rPr lang="en-US" dirty="0" smtClean="0">
                <a:ea typeface="ＭＳ Ｐゴシック" pitchFamily="34" charset="-128"/>
              </a:rPr>
              <a:t> are represented by setting the corresponding entry equal to the number of distinct edges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B61A173-728E-4791-8160-36E76047F10C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Weighted networks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Some relations are not simple on/off (1/0) relations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 a </a:t>
            </a:r>
            <a:r>
              <a:rPr lang="en-US" u="sng" smtClean="0">
                <a:ea typeface="ＭＳ Ｐゴシック" pitchFamily="34" charset="-128"/>
              </a:rPr>
              <a:t>weighted network </a:t>
            </a:r>
            <a:r>
              <a:rPr lang="en-US" smtClean="0">
                <a:ea typeface="ＭＳ Ｐゴシック" pitchFamily="34" charset="-128"/>
              </a:rPr>
              <a:t>links can have weights 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The corresponding adjacency matrix entry is equal to the weight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Weights can represent the frequency of contacts between the actors, the capacity of a channel connecting two routers etc. 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When weights are integer it might be convenient to think of the weight as multiedges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ABE6E7E-5247-4D99-BED1-3A1C8770B6FB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Directed networks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In some phenomena the </a:t>
            </a:r>
            <a:r>
              <a:rPr lang="en-US" i="1" smtClean="0">
                <a:ea typeface="ＭＳ Ｐゴシック" pitchFamily="34" charset="-128"/>
              </a:rPr>
              <a:t>direction</a:t>
            </a:r>
            <a:r>
              <a:rPr lang="en-US" smtClean="0">
                <a:ea typeface="ＭＳ Ｐゴシック" pitchFamily="34" charset="-128"/>
              </a:rPr>
              <a:t> of the underlying relation between two nodes matters </a:t>
            </a:r>
            <a:r>
              <a:rPr lang="en-US" smtClean="0">
                <a:ea typeface="ＭＳ Ｐゴシック" pitchFamily="34" charset="-128"/>
                <a:sym typeface="Wingdings" pitchFamily="2" charset="2"/>
              </a:rPr>
              <a:t> relations are not reciprocal</a:t>
            </a:r>
          </a:p>
          <a:p>
            <a:pPr lvl="1" algn="just"/>
            <a:r>
              <a:rPr lang="en-US" smtClean="0">
                <a:ea typeface="ＭＳ Ｐゴシック" pitchFamily="34" charset="-128"/>
                <a:sym typeface="Wingdings" pitchFamily="2" charset="2"/>
              </a:rPr>
              <a:t>E.g., twitter connections, world wide web links, paper citations etc.</a:t>
            </a:r>
          </a:p>
          <a:p>
            <a:pPr lvl="1" algn="just"/>
            <a:endParaRPr lang="en-US" smtClean="0">
              <a:ea typeface="ＭＳ Ｐゴシック" pitchFamily="34" charset="-128"/>
              <a:sym typeface="Wingdings" pitchFamily="2" charset="2"/>
            </a:endParaRPr>
          </a:p>
          <a:p>
            <a:pPr algn="just"/>
            <a:r>
              <a:rPr lang="en-US" smtClean="0">
                <a:ea typeface="ＭＳ Ｐゴシック" pitchFamily="34" charset="-128"/>
                <a:sym typeface="Wingdings" pitchFamily="2" charset="2"/>
              </a:rPr>
              <a:t>These relations are captured through </a:t>
            </a:r>
            <a:r>
              <a:rPr lang="en-US" u="sng" smtClean="0">
                <a:ea typeface="ＭＳ Ｐゴシック" pitchFamily="34" charset="-128"/>
                <a:sym typeface="Wingdings" pitchFamily="2" charset="2"/>
              </a:rPr>
              <a:t>directed networks/graphs</a:t>
            </a:r>
          </a:p>
          <a:p>
            <a:pPr algn="just"/>
            <a:endParaRPr lang="en-US" u="sng" smtClean="0">
              <a:ea typeface="ＭＳ Ｐゴシック" pitchFamily="34" charset="-128"/>
              <a:sym typeface="Wingdings" pitchFamily="2" charset="2"/>
            </a:endParaRPr>
          </a:p>
          <a:p>
            <a:pPr algn="just"/>
            <a:r>
              <a:rPr lang="en-US" smtClean="0">
                <a:ea typeface="ＭＳ Ｐゴシック" pitchFamily="34" charset="-128"/>
                <a:sym typeface="Wingdings" pitchFamily="2" charset="2"/>
              </a:rPr>
              <a:t>The adjacency matrix of a directed graph (or a digraph) is given by:</a:t>
            </a:r>
          </a:p>
          <a:p>
            <a:pPr lvl="1" algn="just"/>
            <a:endParaRPr lang="en-US" smtClean="0">
              <a:ea typeface="ＭＳ Ｐゴシック" pitchFamily="34" charset="-128"/>
              <a:sym typeface="Wingdings" pitchFamily="2" charset="2"/>
            </a:endParaRPr>
          </a:p>
          <a:p>
            <a:pPr lvl="1" algn="just"/>
            <a:endParaRPr lang="en-US" smtClean="0">
              <a:ea typeface="ＭＳ Ｐゴシック" pitchFamily="34" charset="-128"/>
            </a:endParaRPr>
          </a:p>
        </p:txBody>
      </p:sp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6492A72-F6DD-49BA-BAF6-3F5C2AE8158B}" type="slidenum">
              <a:rPr lang="en-US" smtClean="0"/>
              <a:pPr/>
              <a:t>23</a:t>
            </a:fld>
            <a:endParaRPr lang="en-US" smtClean="0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1112838" y="5741988"/>
          <a:ext cx="4916487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3" imgW="2633040" imgH="520920" progId="Equation.3">
                  <p:embed/>
                </p:oleObj>
              </mc:Choice>
              <mc:Fallback>
                <p:oleObj name="Equation" r:id="rId3" imgW="2633040" imgH="5209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5741988"/>
                        <a:ext cx="4916487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02313" y="5391150"/>
            <a:ext cx="4132262" cy="460375"/>
          </a:xfrm>
          <a:prstGeom prst="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 is in general not symmetric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1525" y="6027738"/>
            <a:ext cx="3946525" cy="830262"/>
          </a:xfrm>
          <a:prstGeom prst="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Self edges are </a:t>
            </a:r>
          </a:p>
          <a:p>
            <a:pPr>
              <a:defRPr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represented by setting </a:t>
            </a:r>
            <a:r>
              <a:rPr lang="en-US" dirty="0" err="1">
                <a:solidFill>
                  <a:schemeClr val="tx1">
                    <a:lumMod val="1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en-US" baseline="-25000" dirty="0" err="1">
                <a:solidFill>
                  <a:schemeClr val="tx1">
                    <a:lumMod val="1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ii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=1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E1B37E2-D5D2-4CB2-B6C7-67B9148A532B}" type="slidenum">
              <a:rPr lang="en-US" smtClean="0"/>
              <a:pPr/>
              <a:t>24</a:t>
            </a:fld>
            <a:endParaRPr lang="en-US" smtClean="0"/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" y="1841500"/>
            <a:ext cx="3946525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8038" y="2227263"/>
            <a:ext cx="3622675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Co-citation coupling</a:t>
            </a:r>
          </a:p>
        </p:txBody>
      </p:sp>
      <p:sp>
        <p:nvSpPr>
          <p:cNvPr id="307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The co-citation of two edges i and j in a directed network is the number of nodes that have outgoing edges pointing to both nodes i and j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So in order for node k to contribute to the co-citation of i and j, the following needs to be true: A</a:t>
            </a:r>
            <a:r>
              <a:rPr lang="en-US" baseline="-25000" smtClean="0">
                <a:ea typeface="ＭＳ Ｐゴシック" pitchFamily="34" charset="-128"/>
              </a:rPr>
              <a:t>ik</a:t>
            </a:r>
            <a:r>
              <a:rPr lang="en-US" smtClean="0">
                <a:ea typeface="ＭＳ Ｐゴシック" pitchFamily="34" charset="-128"/>
              </a:rPr>
              <a:t>A</a:t>
            </a:r>
            <a:r>
              <a:rPr lang="en-US" baseline="-25000" smtClean="0">
                <a:ea typeface="ＭＳ Ｐゴシック" pitchFamily="34" charset="-128"/>
              </a:rPr>
              <a:t>jk</a:t>
            </a:r>
            <a:r>
              <a:rPr lang="en-US" smtClean="0">
                <a:ea typeface="ＭＳ Ｐゴシック" pitchFamily="34" charset="-128"/>
              </a:rPr>
              <a:t>=1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Hence the co-citation of nodes i and j is: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 nxn adjacency matrix of the corresponding co-citation network is: </a:t>
            </a:r>
          </a:p>
        </p:txBody>
      </p:sp>
      <p:sp>
        <p:nvSpPr>
          <p:cNvPr id="30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151490F-33C2-4D26-A5A4-CB199F3D5342}" type="slidenum">
              <a:rPr lang="en-US" smtClean="0"/>
              <a:pPr/>
              <a:t>25</a:t>
            </a:fld>
            <a:endParaRPr lang="en-US" smtClean="0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154363" y="3749675"/>
          <a:ext cx="3052762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3" imgW="1508400" imgH="447840" progId="Equation.3">
                  <p:embed/>
                </p:oleObj>
              </mc:Choice>
              <mc:Fallback>
                <p:oleObj name="Equation" r:id="rId3" imgW="1508400" imgH="447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63" y="3749675"/>
                        <a:ext cx="3052762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4052888" y="5626100"/>
          <a:ext cx="15779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5" imgW="548280" imgH="191880" progId="Equation.3">
                  <p:embed/>
                </p:oleObj>
              </mc:Choice>
              <mc:Fallback>
                <p:oleObj name="Equation" r:id="rId5" imgW="548280" imgH="1918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5626100"/>
                        <a:ext cx="1577975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73863" y="3168650"/>
            <a:ext cx="2667000" cy="172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Co-citation coupling</a:t>
            </a:r>
          </a:p>
        </p:txBody>
      </p:sp>
      <p:sp>
        <p:nvSpPr>
          <p:cNvPr id="41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non-diagonal elements can be larger than 1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Either we consider it as a weighted undirected graph or we map every non-diagonal entry greater than 1 to 1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The diagonal elements of C can be non zero 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Since A</a:t>
            </a:r>
            <a:r>
              <a:rPr lang="en-US" baseline="-25000" smtClean="0">
                <a:ea typeface="ＭＳ Ｐゴシック" pitchFamily="34" charset="-128"/>
              </a:rPr>
              <a:t>ik</a:t>
            </a:r>
            <a:r>
              <a:rPr lang="en-US" smtClean="0">
                <a:ea typeface="ＭＳ Ｐゴシック" pitchFamily="34" charset="-128"/>
              </a:rPr>
              <a:t>=0 or A</a:t>
            </a:r>
            <a:r>
              <a:rPr lang="en-US" baseline="-25000" smtClean="0">
                <a:ea typeface="ＭＳ Ｐゴシック" pitchFamily="34" charset="-128"/>
              </a:rPr>
              <a:t>ik</a:t>
            </a:r>
            <a:r>
              <a:rPr lang="en-US" smtClean="0">
                <a:ea typeface="ＭＳ Ｐゴシック" pitchFamily="34" charset="-128"/>
              </a:rPr>
              <a:t>=1 (assuming a simple graph – no multiedges)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r>
              <a:rPr lang="en-US" smtClean="0">
                <a:ea typeface="ＭＳ Ｐゴシック" pitchFamily="34" charset="-128"/>
              </a:rPr>
              <a:t>C</a:t>
            </a:r>
            <a:r>
              <a:rPr lang="en-US" baseline="-25000" smtClean="0">
                <a:ea typeface="ＭＳ Ｐゴシック" pitchFamily="34" charset="-128"/>
              </a:rPr>
              <a:t>ii</a:t>
            </a:r>
            <a:r>
              <a:rPr lang="en-US" smtClean="0">
                <a:ea typeface="ＭＳ Ｐゴシック" pitchFamily="34" charset="-128"/>
              </a:rPr>
              <a:t> provides the number of nodes that point to node i</a:t>
            </a:r>
          </a:p>
          <a:p>
            <a:pPr lvl="2"/>
            <a:r>
              <a:rPr lang="en-US" smtClean="0">
                <a:ea typeface="ＭＳ Ｐゴシック" pitchFamily="34" charset="-128"/>
              </a:rPr>
              <a:t>In constructing the co-citation network we set by definition all the diagonal elements to zero! </a:t>
            </a:r>
          </a:p>
        </p:txBody>
      </p:sp>
      <p:sp>
        <p:nvSpPr>
          <p:cNvPr id="410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9CD9E34-98F3-448D-91E8-2D9F7F78476A}" type="slidenum">
              <a:rPr lang="en-US" smtClean="0"/>
              <a:pPr/>
              <a:t>26</a:t>
            </a:fld>
            <a:endParaRPr lang="en-US" smtClean="0"/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3825875" y="3975100"/>
          <a:ext cx="200183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3" imgW="1170000" imgH="447840" progId="Equation.3">
                  <p:embed/>
                </p:oleObj>
              </mc:Choice>
              <mc:Fallback>
                <p:oleObj name="Equation" r:id="rId3" imgW="1170000" imgH="447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75" y="3975100"/>
                        <a:ext cx="2001838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Bibliographic coupling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The bibliographic coupling of two edges i and j in a directed network is the number of nodes that they both point to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So in order for node k to contribute to the bibliographic coupling of i and j, the following needs to be true: A</a:t>
            </a:r>
            <a:r>
              <a:rPr lang="en-US" baseline="-25000" smtClean="0">
                <a:ea typeface="ＭＳ Ｐゴシック" pitchFamily="34" charset="-128"/>
              </a:rPr>
              <a:t>ki</a:t>
            </a:r>
            <a:r>
              <a:rPr lang="en-US" smtClean="0">
                <a:ea typeface="ＭＳ Ｐゴシック" pitchFamily="34" charset="-128"/>
              </a:rPr>
              <a:t>A</a:t>
            </a:r>
            <a:r>
              <a:rPr lang="en-US" baseline="-25000" smtClean="0">
                <a:ea typeface="ＭＳ Ｐゴシック" pitchFamily="34" charset="-128"/>
              </a:rPr>
              <a:t>kj</a:t>
            </a:r>
            <a:r>
              <a:rPr lang="en-US" smtClean="0">
                <a:ea typeface="ＭＳ Ｐゴシック" pitchFamily="34" charset="-128"/>
              </a:rPr>
              <a:t>=1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Hence the bibliographic coupling of nodes i and j is: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 nxn adjacency matrix of the corresponding bibliographic coupling network is: </a:t>
            </a:r>
          </a:p>
        </p:txBody>
      </p:sp>
      <p:sp>
        <p:nvSpPr>
          <p:cNvPr id="51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4261AF5-1793-4040-9F7D-74FC29188EF4}" type="slidenum">
              <a:rPr lang="en-US" smtClean="0"/>
              <a:pPr/>
              <a:t>27</a:t>
            </a:fld>
            <a:endParaRPr lang="en-US" smtClean="0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3167063" y="3749675"/>
          <a:ext cx="3027362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3" imgW="1499400" imgH="447840" progId="Equation.3">
                  <p:embed/>
                </p:oleObj>
              </mc:Choice>
              <mc:Fallback>
                <p:oleObj name="Equation" r:id="rId3" imgW="1499400" imgH="447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3749675"/>
                        <a:ext cx="3027362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4052888" y="5643563"/>
          <a:ext cx="15779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5" imgW="548280" imgH="182520" progId="Equation.3">
                  <p:embed/>
                </p:oleObj>
              </mc:Choice>
              <mc:Fallback>
                <p:oleObj name="Equation" r:id="rId5" imgW="548280" imgH="1825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5643563"/>
                        <a:ext cx="157797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7" name="Picture 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2463" y="3757613"/>
            <a:ext cx="2170112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Bibliographic coupling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diagonal elements of B can be non zero 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Since A</a:t>
            </a:r>
            <a:r>
              <a:rPr lang="en-US" baseline="-25000" smtClean="0">
                <a:ea typeface="ＭＳ Ｐゴシック" pitchFamily="34" charset="-128"/>
              </a:rPr>
              <a:t>ki</a:t>
            </a:r>
            <a:r>
              <a:rPr lang="en-US" smtClean="0">
                <a:ea typeface="ＭＳ Ｐゴシック" pitchFamily="34" charset="-128"/>
              </a:rPr>
              <a:t>=0 or A</a:t>
            </a:r>
            <a:r>
              <a:rPr lang="en-US" baseline="-25000" smtClean="0">
                <a:ea typeface="ＭＳ Ｐゴシック" pitchFamily="34" charset="-128"/>
              </a:rPr>
              <a:t>ki</a:t>
            </a:r>
            <a:r>
              <a:rPr lang="en-US" smtClean="0">
                <a:ea typeface="ＭＳ Ｐゴシック" pitchFamily="34" charset="-128"/>
              </a:rPr>
              <a:t>=1 (assuming a simple graph – no multiedges)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r>
              <a:rPr lang="en-US" smtClean="0">
                <a:ea typeface="ＭＳ Ｐゴシック" pitchFamily="34" charset="-128"/>
              </a:rPr>
              <a:t>B</a:t>
            </a:r>
            <a:r>
              <a:rPr lang="en-US" baseline="-25000" smtClean="0">
                <a:ea typeface="ＭＳ Ｐゴシック" pitchFamily="34" charset="-128"/>
              </a:rPr>
              <a:t>ii</a:t>
            </a:r>
            <a:r>
              <a:rPr lang="en-US" smtClean="0">
                <a:ea typeface="ＭＳ Ｐゴシック" pitchFamily="34" charset="-128"/>
              </a:rPr>
              <a:t> provides the number of nodes that node i points to</a:t>
            </a:r>
          </a:p>
          <a:p>
            <a:pPr lvl="2"/>
            <a:r>
              <a:rPr lang="en-US" smtClean="0">
                <a:ea typeface="ＭＳ Ｐゴシック" pitchFamily="34" charset="-128"/>
              </a:rPr>
              <a:t>Again when considering the bibliographic coupling network, we set by definition all the diagonal elements to zero!</a:t>
            </a:r>
          </a:p>
          <a:p>
            <a:pPr lvl="2"/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The off diagonal elements of B can again be greater than 0 and hence, we can define a weighted undirected network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We can also map any positive off diagonal element to 1 </a:t>
            </a:r>
          </a:p>
        </p:txBody>
      </p:sp>
      <p:sp>
        <p:nvSpPr>
          <p:cNvPr id="614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6AABACA-E972-4255-BF8A-6230BFE2AC16}" type="slidenum">
              <a:rPr lang="en-US" smtClean="0"/>
              <a:pPr/>
              <a:t>28</a:t>
            </a:fld>
            <a:endParaRPr lang="en-US" smtClean="0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3806825" y="2309813"/>
          <a:ext cx="1981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3" imgW="1152000" imgH="447840" progId="Equation.3">
                  <p:embed/>
                </p:oleObj>
              </mc:Choice>
              <mc:Fallback>
                <p:oleObj name="Equation" r:id="rId3" imgW="1152000" imgH="447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825" y="2309813"/>
                        <a:ext cx="19812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Notes on coupling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While both coupling methods are similar they can give completely different structures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Co-citation is heavily based on incoming edges, while bibliographic coupling on outgoing edges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They can be used for vertex similarity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E.g., the highest the co-citation of two papers in a paper citation network, the more possible is that these papers deal with similar topics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While these coupling methods help us convert an directed network to undirected, we lose some structural information during this transformation   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2952857-D582-4DFF-9BD2-F739A99301C4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Content Placeholder 4" descr="slide14_faceboo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373" y="1266496"/>
            <a:ext cx="8240766" cy="5071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7053" y="5728156"/>
            <a:ext cx="55066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solidFill>
                  <a:srgbClr val="FFFFFF"/>
                </a:solidFill>
                <a:latin typeface="Helvetica"/>
                <a:cs typeface="Helvetica"/>
              </a:rPr>
              <a:t>Keith Shepherd's "Sunday Best”. http://baseballart.com/2010/07/shades-of-greatness-a-story-that-needed-to-be-told/</a:t>
            </a:r>
            <a:endParaRPr lang="hu-HU" sz="800" i="1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79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988" y="1292772"/>
            <a:ext cx="8831262" cy="4647653"/>
          </a:xfrm>
        </p:spPr>
        <p:txBody>
          <a:bodyPr/>
          <a:lstStyle/>
          <a:p>
            <a:r>
              <a:rPr lang="en-US" dirty="0" smtClean="0"/>
              <a:t>Consider certain papers and the references that they cite</a:t>
            </a:r>
          </a:p>
          <a:p>
            <a:pPr lvl="1"/>
            <a:r>
              <a:rPr lang="en-US" dirty="0" smtClean="0"/>
              <a:t>1 </a:t>
            </a:r>
            <a:r>
              <a:rPr lang="en-US" dirty="0" smtClean="0">
                <a:sym typeface="Wingdings" panose="05000000000000000000" pitchFamily="2" charset="2"/>
              </a:rPr>
              <a:t>{2,4,5}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2  {3,4,5}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3 {4}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4 {}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Which of these papers do you expect to be likely of similar topic?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366F7E-1020-431B-8DE5-C76F777CB45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39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product website that maintains a purchase profile of the users over a time period T. A snap shot of the same for 4 users are as follows: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ym typeface="Wingdings" pitchFamily="2" charset="2"/>
              </a:rPr>
              <a:t> {1,2,3}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B  {1,3}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  {1,2, 3, 4}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D { 3,4}</a:t>
            </a:r>
          </a:p>
          <a:p>
            <a:pPr lvl="1"/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If A purchases an unknown product (say 5), can you say which other user will most likely purchase the </a:t>
            </a:r>
            <a:r>
              <a:rPr lang="en-US" smtClean="0">
                <a:sym typeface="Wingdings" pitchFamily="2" charset="2"/>
              </a:rPr>
              <a:t>same product?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366F7E-1020-431B-8DE5-C76F777CB45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Acyclic directed networks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196850" y="1065213"/>
            <a:ext cx="8831263" cy="4494212"/>
          </a:xfrm>
        </p:spPr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A </a:t>
            </a:r>
            <a:r>
              <a:rPr lang="en-US" u="sng" smtClean="0">
                <a:ea typeface="ＭＳ Ｐゴシック" pitchFamily="34" charset="-128"/>
              </a:rPr>
              <a:t>cycle</a:t>
            </a:r>
            <a:r>
              <a:rPr lang="en-US" smtClean="0">
                <a:ea typeface="ＭＳ Ｐゴシック" pitchFamily="34" charset="-128"/>
              </a:rPr>
              <a:t> in a directed network is a closed loop of edges with the arrows on each of the edges pointing the same way around the loop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Networks without cycles are called </a:t>
            </a:r>
            <a:r>
              <a:rPr lang="en-US" i="1" smtClean="0">
                <a:ea typeface="ＭＳ Ｐゴシック" pitchFamily="34" charset="-128"/>
              </a:rPr>
              <a:t>acyclic</a:t>
            </a:r>
            <a:r>
              <a:rPr lang="en-US" smtClean="0">
                <a:ea typeface="ＭＳ Ｐゴシック" pitchFamily="34" charset="-128"/>
              </a:rPr>
              <a:t>, while those with cycles are called </a:t>
            </a:r>
            <a:r>
              <a:rPr lang="en-US" i="1" smtClean="0">
                <a:ea typeface="ＭＳ Ｐゴシック" pitchFamily="34" charset="-128"/>
              </a:rPr>
              <a:t>cyclic</a:t>
            </a:r>
          </a:p>
          <a:p>
            <a:pPr lvl="2" algn="just"/>
            <a:r>
              <a:rPr lang="en-US" smtClean="0">
                <a:ea typeface="ＭＳ Ｐゴシック" pitchFamily="34" charset="-128"/>
              </a:rPr>
              <a:t>Self edges also count as cycles</a:t>
            </a:r>
          </a:p>
          <a:p>
            <a:pPr algn="just"/>
            <a:r>
              <a:rPr lang="en-US" smtClean="0">
                <a:ea typeface="ＭＳ Ｐゴシック" pitchFamily="34" charset="-128"/>
              </a:rPr>
              <a:t>An acyclic network can be drawn with all edges pointing downward (not necessarily unique drawing)</a:t>
            </a:r>
          </a:p>
          <a:p>
            <a:pPr lvl="2" algn="just"/>
            <a:endParaRPr lang="en-US" smtClean="0">
              <a:ea typeface="ＭＳ Ｐゴシック" pitchFamily="34" charset="-128"/>
            </a:endParaRPr>
          </a:p>
          <a:p>
            <a:pPr algn="just"/>
            <a:endParaRPr lang="en-US" smtClean="0">
              <a:ea typeface="ＭＳ Ｐゴシック" pitchFamily="34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A76E81D-E4F2-4E0B-834E-6C1022C70BCC}" type="slidenum">
              <a:rPr lang="en-US" smtClean="0"/>
              <a:pPr/>
              <a:t>32</a:t>
            </a:fld>
            <a:endParaRPr lang="en-US" smtClean="0"/>
          </a:p>
        </p:txBody>
      </p:sp>
      <p:pic>
        <p:nvPicPr>
          <p:cNvPr id="39941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38" y="3819525"/>
            <a:ext cx="2439987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Determining if a network is acyclic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 simple algorithm for determining whether a network is acyclic is: 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Find a vertex with no outgoing edges (step 1)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If no such vertex exists, the network is </a:t>
            </a:r>
            <a:r>
              <a:rPr lang="en-US" u="sng" smtClean="0">
                <a:ea typeface="ＭＳ Ｐゴシック" pitchFamily="34" charset="-128"/>
              </a:rPr>
              <a:t>cyclic</a:t>
            </a:r>
            <a:r>
              <a:rPr lang="en-US" smtClean="0">
                <a:ea typeface="ＭＳ Ｐゴシック" pitchFamily="34" charset="-128"/>
              </a:rPr>
              <a:t>. Otherwise, if such a vertex does exist, remove it and all its incoming edges from the network (step 2)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If all vertices have been removed, the network is </a:t>
            </a:r>
            <a:r>
              <a:rPr lang="en-US" u="sng" smtClean="0">
                <a:ea typeface="ＭＳ Ｐゴシック" pitchFamily="34" charset="-128"/>
              </a:rPr>
              <a:t>acyclic</a:t>
            </a:r>
            <a:r>
              <a:rPr lang="en-US" smtClean="0">
                <a:ea typeface="ＭＳ Ｐゴシック" pitchFamily="34" charset="-128"/>
              </a:rPr>
              <a:t>. Otherwise go back to step 1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lvl="1" algn="just"/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CAC9C9-D049-49B8-8639-71A450B3160D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Adjacency matrix of an acyclic network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If we construct an ordering of the vertices of an acyclic graph as per the previous algorithm, there can be an edge from vertex i to vertex j only if j &gt; i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Adjacency matrix is triangular (only the elements above the diagonal have non zero entries)</a:t>
            </a:r>
          </a:p>
          <a:p>
            <a:pPr lvl="2" algn="just"/>
            <a:r>
              <a:rPr lang="en-US" smtClean="0">
                <a:ea typeface="ＭＳ Ｐゴシック" pitchFamily="34" charset="-128"/>
              </a:rPr>
              <a:t>More precisely, since the acyclic graph does not have self loops, the diagonal elements are zero </a:t>
            </a:r>
            <a:r>
              <a:rPr lang="en-US" smtClean="0">
                <a:ea typeface="ＭＳ Ｐゴシック" pitchFamily="34" charset="-128"/>
                <a:sym typeface="Wingdings" pitchFamily="2" charset="2"/>
              </a:rPr>
              <a:t> strictly triangular matrix</a:t>
            </a:r>
          </a:p>
          <a:p>
            <a:pPr lvl="2" algn="just"/>
            <a:endParaRPr lang="en-US" smtClean="0">
              <a:ea typeface="ＭＳ Ｐゴシック" pitchFamily="34" charset="-128"/>
              <a:sym typeface="Wingdings" pitchFamily="2" charset="2"/>
            </a:endParaRPr>
          </a:p>
          <a:p>
            <a:pPr algn="just"/>
            <a:r>
              <a:rPr lang="en-US" u="sng" smtClean="0">
                <a:ea typeface="ＭＳ Ｐゴシック" pitchFamily="34" charset="-128"/>
                <a:sym typeface="Wingdings" pitchFamily="2" charset="2"/>
              </a:rPr>
              <a:t>All of the eigenvalues of an adjacency matrix are zero if and only if the network is acyclic</a:t>
            </a:r>
            <a:endParaRPr lang="en-US" u="sng" smtClean="0">
              <a:ea typeface="ＭＳ Ｐゴシック" pitchFamily="34" charset="-128"/>
            </a:endParaRP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endParaRPr lang="en-US" smtClean="0">
              <a:ea typeface="ＭＳ Ｐゴシック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19AAA16-F79F-4FE3-A254-0516B5BAF334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Bipartite networks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In bipartite networks (aka </a:t>
            </a:r>
            <a:r>
              <a:rPr lang="en-US" i="1" smtClean="0">
                <a:ea typeface="ＭＳ Ｐゴシック" pitchFamily="34" charset="-128"/>
              </a:rPr>
              <a:t>two-mode networks</a:t>
            </a:r>
            <a:r>
              <a:rPr lang="en-US" smtClean="0">
                <a:ea typeface="ＭＳ Ｐゴシック" pitchFamily="34" charset="-128"/>
              </a:rPr>
              <a:t>) there are two kinds of vertices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One type represents that original vertices (e.g., people) and the other represents the groups – or affiliations or foci – that the first type of vertices belong to (e.g., company)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 edges of a bipartite network run only between nodes of different type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 bipartite network is defined by the </a:t>
            </a:r>
            <a:r>
              <a:rPr lang="en-US" u="sng" smtClean="0">
                <a:ea typeface="ＭＳ Ｐゴシック" pitchFamily="34" charset="-128"/>
              </a:rPr>
              <a:t>incidence matrix B</a:t>
            </a:r>
            <a:r>
              <a:rPr lang="en-US" smtClean="0">
                <a:ea typeface="ＭＳ Ｐゴシック" pitchFamily="34" charset="-128"/>
              </a:rPr>
              <a:t>. If there are </a:t>
            </a:r>
            <a:r>
              <a:rPr lang="en-US" i="1" smtClean="0">
                <a:ea typeface="ＭＳ Ｐゴシック" pitchFamily="34" charset="-128"/>
              </a:rPr>
              <a:t>n</a:t>
            </a:r>
            <a:r>
              <a:rPr lang="en-US" smtClean="0">
                <a:ea typeface="ＭＳ Ｐゴシック" pitchFamily="34" charset="-128"/>
              </a:rPr>
              <a:t> number of actors and </a:t>
            </a:r>
            <a:r>
              <a:rPr lang="en-US" i="1" smtClean="0">
                <a:ea typeface="ＭＳ Ｐゴシック" pitchFamily="34" charset="-128"/>
              </a:rPr>
              <a:t>g</a:t>
            </a:r>
            <a:r>
              <a:rPr lang="en-US" smtClean="0">
                <a:ea typeface="ＭＳ Ｐゴシック" pitchFamily="34" charset="-128"/>
              </a:rPr>
              <a:t> number of groups:	</a:t>
            </a:r>
          </a:p>
        </p:txBody>
      </p:sp>
      <p:sp>
        <p:nvSpPr>
          <p:cNvPr id="717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BD018E-2563-4A35-8735-D957F372D4B7}" type="slidenum">
              <a:rPr lang="en-US" smtClean="0"/>
              <a:pPr/>
              <a:t>35</a:t>
            </a:fld>
            <a:endParaRPr lang="en-US" smtClean="0"/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2692400" y="5770563"/>
          <a:ext cx="491648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3" imgW="2633040" imgH="520920" progId="Equation.3">
                  <p:embed/>
                </p:oleObj>
              </mc:Choice>
              <mc:Fallback>
                <p:oleObj name="Equation" r:id="rId3" imgW="2633040" imgH="5209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2400" y="5770563"/>
                        <a:ext cx="4916488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One-mode projections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We can use the bipartite network to infer connections between nodes of the same type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Projection on the actors </a:t>
            </a:r>
            <a:r>
              <a:rPr lang="en-US" smtClean="0">
                <a:ea typeface="ＭＳ Ｐゴシック" pitchFamily="34" charset="-128"/>
                <a:sym typeface="Wingdings" pitchFamily="2" charset="2"/>
              </a:rPr>
              <a:t> n-vertex network, where nodes are the actors of the original bipartite graph and an edge between two actors exists if they participate to at least one common group</a:t>
            </a:r>
          </a:p>
          <a:p>
            <a:pPr lvl="1" algn="just"/>
            <a:r>
              <a:rPr lang="en-US" smtClean="0">
                <a:ea typeface="ＭＳ Ｐゴシック" pitchFamily="34" charset="-128"/>
                <a:sym typeface="Wingdings" pitchFamily="2" charset="2"/>
              </a:rPr>
              <a:t>Projection on the groups  g-vertex network, where nodes are the groups of the original bipartite graph and an edge between two groups exists if they include at least one common actor</a:t>
            </a:r>
          </a:p>
          <a:p>
            <a:pPr lvl="1" algn="just"/>
            <a:endParaRPr lang="en-US" smtClean="0">
              <a:ea typeface="ＭＳ Ｐゴシック" pitchFamily="34" charset="-128"/>
              <a:sym typeface="Wingdings" pitchFamily="2" charset="2"/>
            </a:endParaRPr>
          </a:p>
          <a:p>
            <a:pPr algn="just"/>
            <a:r>
              <a:rPr lang="en-US" smtClean="0">
                <a:ea typeface="ＭＳ Ｐゴシック" pitchFamily="34" charset="-128"/>
                <a:sym typeface="Wingdings" pitchFamily="2" charset="2"/>
              </a:rPr>
              <a:t>One mode projections discard a lot of the information present in the structure of the original bipartite graph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809015F-96A0-4CED-88AB-FFC5BD929BA1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Projections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73EA1E-B751-434A-8347-A0F4766E68C5}" type="slidenum">
              <a:rPr lang="en-US" smtClean="0"/>
              <a:pPr/>
              <a:t>37</a:t>
            </a:fld>
            <a:endParaRPr lang="en-US" smtClean="0"/>
          </a:p>
        </p:txBody>
      </p:sp>
      <p:pic>
        <p:nvPicPr>
          <p:cNvPr id="4403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0750" y="1370013"/>
            <a:ext cx="5640388" cy="548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Mathematics of actors one-mode projection</a:t>
            </a:r>
          </a:p>
        </p:txBody>
      </p:sp>
      <p:sp>
        <p:nvSpPr>
          <p:cNvPr id="819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Two actors i and j belong to group k iff B</a:t>
            </a:r>
            <a:r>
              <a:rPr lang="en-US" baseline="-25000" smtClean="0">
                <a:ea typeface="ＭＳ Ｐゴシック" pitchFamily="34" charset="-128"/>
              </a:rPr>
              <a:t>ki</a:t>
            </a:r>
            <a:r>
              <a:rPr lang="en-US" smtClean="0">
                <a:ea typeface="ＭＳ Ｐゴシック" pitchFamily="34" charset="-128"/>
              </a:rPr>
              <a:t>B</a:t>
            </a:r>
            <a:r>
              <a:rPr lang="en-US" baseline="-25000" smtClean="0">
                <a:ea typeface="ＭＳ Ｐゴシック" pitchFamily="34" charset="-128"/>
              </a:rPr>
              <a:t>kj</a:t>
            </a:r>
            <a:r>
              <a:rPr lang="en-US" smtClean="0">
                <a:ea typeface="ＭＳ Ｐゴシック" pitchFamily="34" charset="-128"/>
              </a:rPr>
              <a:t>=1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The total number of groups P</a:t>
            </a:r>
            <a:r>
              <a:rPr lang="en-US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that i and j belong is given by: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The nxn matrix P=B</a:t>
            </a:r>
            <a:r>
              <a:rPr lang="en-US" baseline="30000" smtClean="0">
                <a:ea typeface="ＭＳ Ｐゴシック" pitchFamily="34" charset="-128"/>
              </a:rPr>
              <a:t>T</a:t>
            </a:r>
            <a:r>
              <a:rPr lang="en-US" smtClean="0">
                <a:ea typeface="ＭＳ Ｐゴシック" pitchFamily="34" charset="-128"/>
              </a:rPr>
              <a:t>B is similar to the adjacency matrix for the weighted one-mode projection onto the n vertices (actors)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Why only </a:t>
            </a:r>
            <a:r>
              <a:rPr lang="en-US" i="1" smtClean="0">
                <a:ea typeface="ＭＳ Ｐゴシック" pitchFamily="34" charset="-128"/>
              </a:rPr>
              <a:t>similar</a:t>
            </a:r>
            <a:r>
              <a:rPr lang="en-US" smtClean="0">
                <a:ea typeface="ＭＳ Ｐゴシック" pitchFamily="34" charset="-128"/>
              </a:rPr>
              <a:t> and not the same? </a:t>
            </a:r>
          </a:p>
        </p:txBody>
      </p:sp>
      <p:sp>
        <p:nvSpPr>
          <p:cNvPr id="819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10504F1-552A-4359-B33C-79F4A5BF41FC}" type="slidenum">
              <a:rPr lang="en-US" smtClean="0"/>
              <a:pPr/>
              <a:t>38</a:t>
            </a:fld>
            <a:endParaRPr lang="en-US" smtClean="0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3094038" y="2424113"/>
          <a:ext cx="297497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4" imgW="1471680" imgH="447840" progId="Equation.3">
                  <p:embed/>
                </p:oleObj>
              </mc:Choice>
              <mc:Fallback>
                <p:oleObj name="Equation" r:id="rId4" imgW="1471680" imgH="447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038" y="2424113"/>
                        <a:ext cx="2974975" cy="915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l"/>
              <a:defRPr/>
            </a:pPr>
            <a:r>
              <a:rPr lang="en-US" dirty="0" smtClean="0"/>
              <a:t>Connected, undirected network with no closed loops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/>
              <a:t>They are usually drawn in a </a:t>
            </a:r>
            <a:r>
              <a:rPr lang="en-US" i="1" dirty="0" smtClean="0"/>
              <a:t>rooted </a:t>
            </a:r>
            <a:r>
              <a:rPr lang="en-US" dirty="0" smtClean="0"/>
              <a:t>manner</a:t>
            </a:r>
          </a:p>
          <a:p>
            <a:pPr lvl="2">
              <a:buFont typeface="Wingdings" charset="0"/>
              <a:buChar char="ü"/>
              <a:defRPr/>
            </a:pPr>
            <a:r>
              <a:rPr lang="en-US" dirty="0" smtClean="0"/>
              <a:t>A </a:t>
            </a:r>
            <a:r>
              <a:rPr lang="en-US" i="1" dirty="0" smtClean="0"/>
              <a:t>root node</a:t>
            </a:r>
            <a:r>
              <a:rPr lang="en-US" dirty="0" smtClean="0"/>
              <a:t> at the top and a branching structure going down</a:t>
            </a:r>
          </a:p>
          <a:p>
            <a:pPr lvl="2">
              <a:buFont typeface="Wingdings" charset="0"/>
              <a:buChar char="ü"/>
              <a:defRPr/>
            </a:pPr>
            <a:r>
              <a:rPr lang="en-US" dirty="0" smtClean="0"/>
              <a:t>Vertices at the bottom of the tree, connected only to one other vertex are called </a:t>
            </a:r>
            <a:r>
              <a:rPr lang="en-US" i="1" dirty="0" smtClean="0"/>
              <a:t>leaves</a:t>
            </a:r>
            <a:endParaRPr lang="en-US" dirty="0" smtClean="0"/>
          </a:p>
          <a:p>
            <a:pPr marL="1063625" lvl="2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DC016B5-3840-4B74-A958-7BCE0D6BC54D}" type="slidenum">
              <a:rPr lang="en-US" smtClean="0"/>
              <a:pPr/>
              <a:t>39</a:t>
            </a:fld>
            <a:endParaRPr lang="en-US" smtClean="0"/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0500" y="3516313"/>
            <a:ext cx="6794500" cy="253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Disease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858" y="1505160"/>
            <a:ext cx="8982280" cy="485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441434" y="1450428"/>
            <a:ext cx="472966" cy="3626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8000" tIns="108000" rIns="108000" bIns="108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8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Trees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Since there are no closed loops there is exactly one path from every vertex to any other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This property is important because it makes some calculations particularly simple</a:t>
            </a:r>
          </a:p>
          <a:p>
            <a:pPr algn="just"/>
            <a:endParaRPr lang="en-US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 tree with n vertices has exactly n-1 edges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Reverse is also true! 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9BE7D80-AA4C-4C65-ADA3-A5A90D1A2F54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Degree</a:t>
            </a:r>
          </a:p>
        </p:txBody>
      </p:sp>
      <p:sp>
        <p:nvSpPr>
          <p:cNvPr id="92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</a:t>
            </a:r>
            <a:r>
              <a:rPr lang="en-US" u="sng" smtClean="0">
                <a:ea typeface="ＭＳ Ｐゴシック" pitchFamily="34" charset="-128"/>
              </a:rPr>
              <a:t>degree</a:t>
            </a:r>
            <a:r>
              <a:rPr lang="en-US" smtClean="0">
                <a:ea typeface="ＭＳ Ｐゴシック" pitchFamily="34" charset="-128"/>
              </a:rPr>
              <a:t> k</a:t>
            </a:r>
            <a:r>
              <a:rPr lang="en-US" baseline="-25000" smtClean="0">
                <a:ea typeface="ＭＳ Ｐゴシック" pitchFamily="34" charset="-128"/>
              </a:rPr>
              <a:t>i</a:t>
            </a:r>
            <a:r>
              <a:rPr lang="en-US" smtClean="0">
                <a:ea typeface="ＭＳ Ｐゴシック" pitchFamily="34" charset="-128"/>
              </a:rPr>
              <a:t> of a vertex i in a graph is the number of edges connected to it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For undirected graphs we have: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r>
              <a:rPr lang="en-US" smtClean="0">
                <a:ea typeface="ＭＳ Ｐゴシック" pitchFamily="34" charset="-128"/>
              </a:rPr>
              <a:t>And the number of edges of a graph is given by: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Mean degree c of a vertex in an undirected graph is: </a:t>
            </a:r>
          </a:p>
        </p:txBody>
      </p:sp>
      <p:sp>
        <p:nvSpPr>
          <p:cNvPr id="92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7924510-F53A-4DAB-A3F6-0630385AF8B4}" type="slidenum">
              <a:rPr lang="en-US" smtClean="0"/>
              <a:pPr/>
              <a:t>41</a:t>
            </a:fld>
            <a:endParaRPr lang="en-US" smtClean="0"/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4049713" y="2663825"/>
          <a:ext cx="1171575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Equation" r:id="rId4" imgW="612360" imgH="466200" progId="Equation.3">
                  <p:embed/>
                </p:oleObj>
              </mc:Choice>
              <mc:Fallback>
                <p:oleObj name="Equation" r:id="rId4" imgW="612360" imgH="466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9713" y="2663825"/>
                        <a:ext cx="1171575" cy="909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3354388" y="4159250"/>
          <a:ext cx="27130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Equation" r:id="rId6" imgW="1435320" imgH="466200" progId="Equation.3">
                  <p:embed/>
                </p:oleObj>
              </mc:Choice>
              <mc:Fallback>
                <p:oleObj name="Equation" r:id="rId6" imgW="1435320" imgH="466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4159250"/>
                        <a:ext cx="2713037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6"/>
          <p:cNvGraphicFramePr>
            <a:graphicFrameLocks noChangeAspect="1"/>
          </p:cNvGraphicFramePr>
          <p:nvPr/>
        </p:nvGraphicFramePr>
        <p:xfrm>
          <a:off x="3371850" y="5484813"/>
          <a:ext cx="2500313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4" name="Equation" r:id="rId8" imgW="1005480" imgH="447840" progId="Equation.3">
                  <p:embed/>
                </p:oleObj>
              </mc:Choice>
              <mc:Fallback>
                <p:oleObj name="Equation" r:id="rId8" imgW="1005480" imgH="4478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50" y="5484813"/>
                        <a:ext cx="2500313" cy="1125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Connectance</a:t>
            </a:r>
          </a:p>
        </p:txBody>
      </p:sp>
      <p:sp>
        <p:nvSpPr>
          <p:cNvPr id="1024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The maximum number of possible edges in a simple graph is          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u="sng" smtClean="0">
                <a:ea typeface="ＭＳ Ｐゴシック" pitchFamily="34" charset="-128"/>
              </a:rPr>
              <a:t>Connectance</a:t>
            </a:r>
            <a:r>
              <a:rPr lang="en-US" smtClean="0">
                <a:ea typeface="ＭＳ Ｐゴシック" pitchFamily="34" charset="-128"/>
              </a:rPr>
              <a:t> or </a:t>
            </a:r>
            <a:r>
              <a:rPr lang="en-US" u="sng" smtClean="0">
                <a:ea typeface="ＭＳ Ｐゴシック" pitchFamily="34" charset="-128"/>
              </a:rPr>
              <a:t>density ρ</a:t>
            </a:r>
            <a:r>
              <a:rPr lang="en-US" smtClean="0">
                <a:ea typeface="ＭＳ Ｐゴシック" pitchFamily="34" charset="-128"/>
              </a:rPr>
              <a:t> of a graph is the fraction of these edges that are actually present:     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lvl="1" algn="just"/>
            <a:r>
              <a:rPr lang="en-US" smtClean="0">
                <a:ea typeface="ＭＳ Ｐゴシック" pitchFamily="34" charset="-128"/>
              </a:rPr>
              <a:t>A network for which the density ρ tends to a (positive) constant as n</a:t>
            </a:r>
            <a:r>
              <a:rPr lang="en-US" smtClean="0">
                <a:ea typeface="ＭＳ Ｐゴシック" pitchFamily="34" charset="-128"/>
                <a:sym typeface="Wingdings" pitchFamily="2" charset="2"/>
              </a:rPr>
              <a:t>∞ is called </a:t>
            </a:r>
            <a:r>
              <a:rPr lang="en-US" u="sng" smtClean="0">
                <a:ea typeface="ＭＳ Ｐゴシック" pitchFamily="34" charset="-128"/>
                <a:sym typeface="Wingdings" pitchFamily="2" charset="2"/>
              </a:rPr>
              <a:t>dense</a:t>
            </a:r>
          </a:p>
          <a:p>
            <a:pPr lvl="1" algn="just"/>
            <a:r>
              <a:rPr lang="en-US" smtClean="0">
                <a:ea typeface="ＭＳ Ｐゴシック" pitchFamily="34" charset="-128"/>
                <a:sym typeface="Wingdings" pitchFamily="2" charset="2"/>
              </a:rPr>
              <a:t>A network for which the density </a:t>
            </a:r>
            <a:r>
              <a:rPr lang="en-US" smtClean="0">
                <a:ea typeface="ＭＳ Ｐゴシック" pitchFamily="34" charset="-128"/>
              </a:rPr>
              <a:t>ρ tends to zero as n</a:t>
            </a:r>
            <a:r>
              <a:rPr lang="en-US" smtClean="0">
                <a:ea typeface="ＭＳ Ｐゴシック" pitchFamily="34" charset="-128"/>
                <a:sym typeface="Wingdings" pitchFamily="2" charset="2"/>
              </a:rPr>
              <a:t>∞ is called </a:t>
            </a:r>
            <a:r>
              <a:rPr lang="en-US" u="sng" smtClean="0">
                <a:ea typeface="ＭＳ Ｐゴシック" pitchFamily="34" charset="-128"/>
                <a:sym typeface="Wingdings" pitchFamily="2" charset="2"/>
              </a:rPr>
              <a:t>sparse</a:t>
            </a:r>
            <a:r>
              <a:rPr lang="en-US" i="1" smtClean="0">
                <a:ea typeface="ＭＳ Ｐゴシック" pitchFamily="34" charset="-128"/>
                <a:sym typeface="Wingdings" pitchFamily="2" charset="2"/>
              </a:rPr>
              <a:t> </a:t>
            </a:r>
            <a:endParaRPr lang="en-US" smtClean="0">
              <a:ea typeface="ＭＳ Ｐゴシック" pitchFamily="34" charset="-128"/>
              <a:sym typeface="Wingdings" pitchFamily="2" charset="2"/>
            </a:endParaRPr>
          </a:p>
          <a:p>
            <a:pPr lvl="2" algn="just"/>
            <a:r>
              <a:rPr lang="en-US" smtClean="0">
                <a:ea typeface="ＭＳ Ｐゴシック" pitchFamily="34" charset="-128"/>
                <a:sym typeface="Wingdings" pitchFamily="2" charset="2"/>
              </a:rPr>
              <a:t>This basically means that in a sparse network c tends to a constant when n increases arbitrarily 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02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A4EC351-AB82-4482-B3A6-12286B04730E}" type="slidenum">
              <a:rPr lang="en-US" smtClean="0"/>
              <a:pPr/>
              <a:t>42</a:t>
            </a:fld>
            <a:endParaRPr lang="en-US" smtClean="0"/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4033838" y="2022475"/>
          <a:ext cx="14414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Equation" r:id="rId4" imgW="1096920" imgH="484560" progId="Equation.3">
                  <p:embed/>
                </p:oleObj>
              </mc:Choice>
              <mc:Fallback>
                <p:oleObj name="Equation" r:id="rId4" imgW="1096920" imgH="4845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3838" y="2022475"/>
                        <a:ext cx="1441450" cy="646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5"/>
          <p:cNvGraphicFramePr>
            <a:graphicFrameLocks noChangeAspect="1"/>
          </p:cNvGraphicFramePr>
          <p:nvPr/>
        </p:nvGraphicFramePr>
        <p:xfrm>
          <a:off x="4073525" y="3508375"/>
          <a:ext cx="23256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Equation" r:id="rId6" imgW="1691280" imgH="676440" progId="Equation.3">
                  <p:embed/>
                </p:oleObj>
              </mc:Choice>
              <mc:Fallback>
                <p:oleObj name="Equation" r:id="rId6" imgW="1691280" imgH="6764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3525" y="3508375"/>
                        <a:ext cx="2325688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Degrees in directed networks</a:t>
            </a:r>
          </a:p>
        </p:txBody>
      </p:sp>
      <p:sp>
        <p:nvSpPr>
          <p:cNvPr id="112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In a directed network each vertex is associated with two degrees</a:t>
            </a:r>
          </a:p>
          <a:p>
            <a:pPr lvl="1" algn="just"/>
            <a:r>
              <a:rPr lang="en-US" u="sng" smtClean="0">
                <a:ea typeface="ＭＳ Ｐゴシック" pitchFamily="34" charset="-128"/>
              </a:rPr>
              <a:t>In-degree</a:t>
            </a:r>
            <a:r>
              <a:rPr lang="en-US" smtClean="0">
                <a:ea typeface="ＭＳ Ｐゴシック" pitchFamily="34" charset="-128"/>
              </a:rPr>
              <a:t> is the number of incoming edges to a vertex</a:t>
            </a:r>
          </a:p>
          <a:p>
            <a:pPr lvl="1" algn="just"/>
            <a:r>
              <a:rPr lang="en-US" u="sng" smtClean="0">
                <a:ea typeface="ＭＳ Ｐゴシック" pitchFamily="34" charset="-128"/>
              </a:rPr>
              <a:t>Out-degree</a:t>
            </a:r>
            <a:r>
              <a:rPr lang="en-US" smtClean="0">
                <a:ea typeface="ＭＳ Ｐゴシック" pitchFamily="34" charset="-128"/>
              </a:rPr>
              <a:t> is the number of outgoing edges from a vertex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 total number of edges in a directed network is: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lvl="1" algn="just"/>
            <a:r>
              <a:rPr lang="en-US" smtClean="0">
                <a:ea typeface="ＭＳ Ｐゴシック" pitchFamily="34" charset="-128"/>
              </a:rPr>
              <a:t>Thus, mean in (c</a:t>
            </a:r>
            <a:r>
              <a:rPr lang="en-US" baseline="-25000" smtClean="0">
                <a:ea typeface="ＭＳ Ｐゴシック" pitchFamily="34" charset="-128"/>
              </a:rPr>
              <a:t>in</a:t>
            </a:r>
            <a:r>
              <a:rPr lang="en-US" smtClean="0">
                <a:ea typeface="ＭＳ Ｐゴシック" pitchFamily="34" charset="-128"/>
              </a:rPr>
              <a:t>) and out (c</a:t>
            </a:r>
            <a:r>
              <a:rPr lang="en-US" baseline="-25000" smtClean="0">
                <a:ea typeface="ＭＳ Ｐゴシック" pitchFamily="34" charset="-128"/>
              </a:rPr>
              <a:t>out</a:t>
            </a:r>
            <a:r>
              <a:rPr lang="en-US" smtClean="0">
                <a:ea typeface="ＭＳ Ｐゴシック" pitchFamily="34" charset="-128"/>
              </a:rPr>
              <a:t>) degrees are equal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lvl="1" algn="just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12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8EAD0E7-CBE3-4D6F-9D7D-ADA1CD100075}" type="slidenum">
              <a:rPr lang="en-US" smtClean="0"/>
              <a:pPr/>
              <a:t>43</a:t>
            </a:fld>
            <a:endParaRPr lang="en-US" smtClean="0"/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3155950" y="3044825"/>
          <a:ext cx="119062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Equation" r:id="rId3" imgW="676440" imgH="466200" progId="Equation.3">
                  <p:embed/>
                </p:oleObj>
              </mc:Choice>
              <mc:Fallback>
                <p:oleObj name="Equation" r:id="rId3" imgW="676440" imgH="466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5950" y="3044825"/>
                        <a:ext cx="1190625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5"/>
          <p:cNvGraphicFramePr>
            <a:graphicFrameLocks noChangeAspect="1"/>
          </p:cNvGraphicFramePr>
          <p:nvPr/>
        </p:nvGraphicFramePr>
        <p:xfrm>
          <a:off x="4930775" y="3055938"/>
          <a:ext cx="1277938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Equation" r:id="rId5" imgW="722160" imgH="466200" progId="Equation.3">
                  <p:embed/>
                </p:oleObj>
              </mc:Choice>
              <mc:Fallback>
                <p:oleObj name="Equation" r:id="rId5" imgW="722160" imgH="466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0775" y="3055938"/>
                        <a:ext cx="1277938" cy="83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6"/>
          <p:cNvGraphicFramePr>
            <a:graphicFrameLocks noChangeAspect="1"/>
          </p:cNvGraphicFramePr>
          <p:nvPr/>
        </p:nvGraphicFramePr>
        <p:xfrm>
          <a:off x="3349625" y="4259263"/>
          <a:ext cx="3367088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0" name="Equation" r:id="rId7" imgW="1618200" imgH="466200" progId="Equation.3">
                  <p:embed/>
                </p:oleObj>
              </mc:Choice>
              <mc:Fallback>
                <p:oleObj name="Equation" r:id="rId7" imgW="1618200" imgH="466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25" y="4259263"/>
                        <a:ext cx="3367088" cy="998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7"/>
          <p:cNvGraphicFramePr>
            <a:graphicFrameLocks noChangeAspect="1"/>
          </p:cNvGraphicFramePr>
          <p:nvPr/>
        </p:nvGraphicFramePr>
        <p:xfrm>
          <a:off x="2266950" y="5592763"/>
          <a:ext cx="46831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1" name="Equation" r:id="rId9" imgW="2248920" imgH="447840" progId="Equation.3">
                  <p:embed/>
                </p:oleObj>
              </mc:Choice>
              <mc:Fallback>
                <p:oleObj name="Equation" r:id="rId9" imgW="2248920" imgH="4478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592763"/>
                        <a:ext cx="468312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Walks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ea typeface="ＭＳ Ｐゴシック" pitchFamily="34" charset="-128"/>
              </a:rPr>
              <a:t>A sequence of vertices such that every consecutive pair of vertices in the sequence is connected by an edge in the network</a:t>
            </a:r>
          </a:p>
          <a:p>
            <a:pPr lvl="1" algn="just"/>
            <a:r>
              <a:rPr lang="en-US" dirty="0" smtClean="0">
                <a:ea typeface="ＭＳ Ｐゴシック" pitchFamily="34" charset="-128"/>
              </a:rPr>
              <a:t>For directed graphs the edges traversed from the path needs to be traversed in the correct direction</a:t>
            </a:r>
          </a:p>
          <a:p>
            <a:pPr lvl="1" algn="just"/>
            <a:r>
              <a:rPr lang="en-US" dirty="0" smtClean="0">
                <a:ea typeface="ＭＳ Ｐゴシック" pitchFamily="34" charset="-128"/>
              </a:rPr>
              <a:t>Walks </a:t>
            </a:r>
            <a:r>
              <a:rPr lang="en-US" dirty="0" smtClean="0">
                <a:ea typeface="ＭＳ Ｐゴシック" pitchFamily="34" charset="-128"/>
              </a:rPr>
              <a:t>that do not intersect with themselves are called </a:t>
            </a:r>
            <a:r>
              <a:rPr lang="en-US" u="sng" dirty="0" smtClean="0">
                <a:ea typeface="ＭＳ Ｐゴシック" pitchFamily="34" charset="-128"/>
              </a:rPr>
              <a:t>self-avoiding paths</a:t>
            </a:r>
            <a:endParaRPr lang="en-US" dirty="0" smtClean="0">
              <a:ea typeface="ＭＳ Ｐゴシック" pitchFamily="34" charset="-128"/>
            </a:endParaRPr>
          </a:p>
          <a:p>
            <a:pPr lvl="1" algn="just"/>
            <a:endParaRPr lang="en-US" dirty="0" smtClean="0">
              <a:ea typeface="ＭＳ Ｐゴシック" pitchFamily="34" charset="-128"/>
            </a:endParaRPr>
          </a:p>
          <a:p>
            <a:pPr algn="just"/>
            <a:r>
              <a:rPr lang="en-US" u="sng" dirty="0" smtClean="0">
                <a:ea typeface="ＭＳ Ｐゴシック" pitchFamily="34" charset="-128"/>
              </a:rPr>
              <a:t>Length</a:t>
            </a:r>
            <a:r>
              <a:rPr lang="en-US" dirty="0" smtClean="0">
                <a:ea typeface="ＭＳ Ｐゴシック" pitchFamily="34" charset="-128"/>
              </a:rPr>
              <a:t> of </a:t>
            </a:r>
            <a:r>
              <a:rPr lang="en-US" dirty="0" smtClean="0">
                <a:ea typeface="ＭＳ Ｐゴシック" pitchFamily="34" charset="-128"/>
              </a:rPr>
              <a:t>a walk </a:t>
            </a:r>
            <a:r>
              <a:rPr lang="en-US" dirty="0" smtClean="0">
                <a:ea typeface="ＭＳ Ｐゴシック" pitchFamily="34" charset="-128"/>
              </a:rPr>
              <a:t>is the number of edges traversed along the </a:t>
            </a:r>
            <a:r>
              <a:rPr lang="en-US" dirty="0" smtClean="0">
                <a:ea typeface="ＭＳ Ｐゴシック" pitchFamily="34" charset="-128"/>
              </a:rPr>
              <a:t>walk</a:t>
            </a:r>
            <a:endParaRPr lang="en-US" dirty="0" smtClean="0">
              <a:ea typeface="ＭＳ Ｐゴシック" pitchFamily="34" charset="-128"/>
            </a:endParaRPr>
          </a:p>
          <a:p>
            <a:pPr lvl="1" algn="just"/>
            <a:r>
              <a:rPr lang="en-US" dirty="0" smtClean="0">
                <a:ea typeface="ＭＳ Ｐゴシック" pitchFamily="34" charset="-128"/>
              </a:rPr>
              <a:t>When a </a:t>
            </a:r>
            <a:r>
              <a:rPr lang="en-US" dirty="0" smtClean="0">
                <a:ea typeface="ＭＳ Ｐゴシック" pitchFamily="34" charset="-128"/>
              </a:rPr>
              <a:t>walk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 smtClean="0">
                <a:ea typeface="ＭＳ Ｐゴシック" pitchFamily="34" charset="-128"/>
              </a:rPr>
              <a:t>traverses the same edge e two times, e is counted twice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4D841E9-8194-444B-914B-D2A38F5DBC2E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Walks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 smtClean="0">
                <a:ea typeface="ＭＳ Ｐゴシック" pitchFamily="34" charset="-128"/>
              </a:rPr>
              <a:t>in undirected networks</a:t>
            </a:r>
          </a:p>
        </p:txBody>
      </p:sp>
      <p:sp>
        <p:nvSpPr>
          <p:cNvPr id="122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ea typeface="ＭＳ Ｐゴシック" pitchFamily="34" charset="-128"/>
              </a:rPr>
              <a:t>The product </a:t>
            </a:r>
            <a:r>
              <a:rPr lang="en-US" dirty="0" err="1" smtClean="0">
                <a:ea typeface="ＭＳ Ｐゴシック" pitchFamily="34" charset="-128"/>
              </a:rPr>
              <a:t>A</a:t>
            </a:r>
            <a:r>
              <a:rPr lang="en-US" baseline="-25000" dirty="0" err="1" smtClean="0">
                <a:ea typeface="ＭＳ Ｐゴシック" pitchFamily="34" charset="-128"/>
              </a:rPr>
              <a:t>ik</a:t>
            </a:r>
            <a:r>
              <a:rPr lang="en-US" dirty="0" err="1" smtClean="0">
                <a:ea typeface="ＭＳ Ｐゴシック" pitchFamily="34" charset="-128"/>
              </a:rPr>
              <a:t>A</a:t>
            </a:r>
            <a:r>
              <a:rPr lang="en-US" baseline="-25000" dirty="0" err="1" smtClean="0">
                <a:ea typeface="ＭＳ Ｐゴシック" pitchFamily="34" charset="-128"/>
              </a:rPr>
              <a:t>kj</a:t>
            </a:r>
            <a:r>
              <a:rPr lang="en-US" dirty="0" smtClean="0">
                <a:ea typeface="ＭＳ Ｐゴシック" pitchFamily="34" charset="-128"/>
              </a:rPr>
              <a:t> is 1 </a:t>
            </a:r>
            <a:r>
              <a:rPr lang="en-US" dirty="0" err="1" smtClean="0">
                <a:ea typeface="ＭＳ Ｐゴシック" pitchFamily="34" charset="-128"/>
              </a:rPr>
              <a:t>iff</a:t>
            </a:r>
            <a:r>
              <a:rPr lang="en-US" dirty="0" smtClean="0">
                <a:ea typeface="ＭＳ Ｐゴシック" pitchFamily="34" charset="-128"/>
              </a:rPr>
              <a:t> there is a path between </a:t>
            </a:r>
            <a:r>
              <a:rPr lang="en-US" dirty="0" err="1" smtClean="0">
                <a:ea typeface="ＭＳ Ｐゴシック" pitchFamily="34" charset="-128"/>
              </a:rPr>
              <a:t>i</a:t>
            </a:r>
            <a:r>
              <a:rPr lang="en-US" dirty="0" smtClean="0">
                <a:ea typeface="ＭＳ Ｐゴシック" pitchFamily="34" charset="-128"/>
              </a:rPr>
              <a:t> and j through k (a path of length 2)</a:t>
            </a:r>
          </a:p>
          <a:p>
            <a:pPr lvl="1" algn="just"/>
            <a:r>
              <a:rPr lang="en-US" dirty="0" smtClean="0">
                <a:ea typeface="ＭＳ Ｐゴシック" pitchFamily="34" charset="-128"/>
              </a:rPr>
              <a:t>Hence, if we want to find how many length 2 paths between </a:t>
            </a:r>
            <a:r>
              <a:rPr lang="en-US" dirty="0" err="1" smtClean="0">
                <a:ea typeface="ＭＳ Ｐゴシック" pitchFamily="34" charset="-128"/>
              </a:rPr>
              <a:t>i</a:t>
            </a:r>
            <a:r>
              <a:rPr lang="en-US" dirty="0" smtClean="0">
                <a:ea typeface="ＭＳ Ｐゴシック" pitchFamily="34" charset="-128"/>
              </a:rPr>
              <a:t> and j exist:</a:t>
            </a:r>
          </a:p>
          <a:p>
            <a:pPr lvl="1" algn="just"/>
            <a:endParaRPr lang="en-US" dirty="0" smtClean="0">
              <a:ea typeface="ＭＳ Ｐゴシック" pitchFamily="34" charset="-128"/>
            </a:endParaRPr>
          </a:p>
          <a:p>
            <a:pPr lvl="1" algn="just"/>
            <a:endParaRPr lang="en-US" dirty="0" smtClean="0">
              <a:ea typeface="ＭＳ Ｐゴシック" pitchFamily="34" charset="-128"/>
            </a:endParaRPr>
          </a:p>
          <a:p>
            <a:pPr lvl="1" algn="just"/>
            <a:r>
              <a:rPr lang="en-US" dirty="0" smtClean="0">
                <a:ea typeface="ＭＳ Ｐゴシック" pitchFamily="34" charset="-128"/>
              </a:rPr>
              <a:t>This can easily be generalized to:</a:t>
            </a:r>
          </a:p>
          <a:p>
            <a:pPr lvl="1" algn="just"/>
            <a:endParaRPr lang="en-US" dirty="0" smtClean="0">
              <a:ea typeface="ＭＳ Ｐゴシック" pitchFamily="34" charset="-128"/>
            </a:endParaRPr>
          </a:p>
          <a:p>
            <a:pPr algn="just"/>
            <a:r>
              <a:rPr lang="en-US" dirty="0" smtClean="0">
                <a:ea typeface="ＭＳ Ｐゴシック" pitchFamily="34" charset="-128"/>
              </a:rPr>
              <a:t>[</a:t>
            </a:r>
            <a:r>
              <a:rPr lang="en-US" dirty="0" err="1" smtClean="0">
                <a:ea typeface="ＭＳ Ｐゴシック" pitchFamily="34" charset="-128"/>
              </a:rPr>
              <a:t>A</a:t>
            </a:r>
            <a:r>
              <a:rPr lang="en-US" baseline="30000" dirty="0" err="1" smtClean="0">
                <a:ea typeface="ＭＳ Ｐゴシック" pitchFamily="34" charset="-128"/>
              </a:rPr>
              <a:t>r</a:t>
            </a:r>
            <a:r>
              <a:rPr lang="en-US" dirty="0" smtClean="0">
                <a:ea typeface="ＭＳ Ｐゴシック" pitchFamily="34" charset="-128"/>
              </a:rPr>
              <a:t>]</a:t>
            </a:r>
            <a:r>
              <a:rPr lang="en-US" baseline="-25000" dirty="0" smtClean="0">
                <a:ea typeface="ＭＳ Ｐゴシック" pitchFamily="34" charset="-128"/>
              </a:rPr>
              <a:t>ii</a:t>
            </a:r>
            <a:r>
              <a:rPr lang="en-US" dirty="0" smtClean="0">
                <a:ea typeface="ＭＳ Ｐゴシック" pitchFamily="34" charset="-128"/>
              </a:rPr>
              <a:t> gives the number of length r paths that originate and end at node </a:t>
            </a:r>
            <a:r>
              <a:rPr lang="en-US" dirty="0" err="1" smtClean="0">
                <a:ea typeface="ＭＳ Ｐゴシック" pitchFamily="34" charset="-128"/>
              </a:rPr>
              <a:t>i</a:t>
            </a:r>
            <a:r>
              <a:rPr lang="en-US" dirty="0" smtClean="0">
                <a:ea typeface="ＭＳ Ｐゴシック" pitchFamily="34" charset="-128"/>
              </a:rPr>
              <a:t> (cycles)</a:t>
            </a:r>
          </a:p>
          <a:p>
            <a:pPr lvl="1" algn="just"/>
            <a:r>
              <a:rPr lang="en-US" dirty="0" smtClean="0">
                <a:ea typeface="ＭＳ Ｐゴシック" pitchFamily="34" charset="-128"/>
              </a:rPr>
              <a:t>Hence if we want to find the number </a:t>
            </a:r>
            <a:r>
              <a:rPr lang="en-US" dirty="0" err="1" smtClean="0">
                <a:ea typeface="ＭＳ Ｐゴシック" pitchFamily="34" charset="-128"/>
              </a:rPr>
              <a:t>L</a:t>
            </a:r>
            <a:r>
              <a:rPr lang="en-US" baseline="-25000" dirty="0" err="1" smtClean="0">
                <a:ea typeface="ＭＳ Ｐゴシック" pitchFamily="34" charset="-128"/>
              </a:rPr>
              <a:t>r</a:t>
            </a:r>
            <a:r>
              <a:rPr lang="en-US" dirty="0" smtClean="0">
                <a:ea typeface="ＭＳ Ｐゴシック" pitchFamily="34" charset="-128"/>
              </a:rPr>
              <a:t> of length r cycles in a graph </a:t>
            </a:r>
          </a:p>
        </p:txBody>
      </p:sp>
      <p:sp>
        <p:nvSpPr>
          <p:cNvPr id="122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A1E8B2-B784-4B80-82C4-F341A45CBAF6}" type="slidenum">
              <a:rPr lang="en-US" smtClean="0"/>
              <a:pPr/>
              <a:t>45</a:t>
            </a:fld>
            <a:endParaRPr lang="en-US" smtClean="0"/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3268663" y="2846388"/>
          <a:ext cx="2347912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Equation" r:id="rId3" imgW="1407960" imgH="447840" progId="Equation.3">
                  <p:embed/>
                </p:oleObj>
              </mc:Choice>
              <mc:Fallback>
                <p:oleObj name="Equation" r:id="rId3" imgW="1407960" imgH="447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663" y="2846388"/>
                        <a:ext cx="2347912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5"/>
          <p:cNvGraphicFramePr>
            <a:graphicFrameLocks noChangeAspect="1"/>
          </p:cNvGraphicFramePr>
          <p:nvPr/>
        </p:nvGraphicFramePr>
        <p:xfrm>
          <a:off x="5838825" y="3716338"/>
          <a:ext cx="15271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Equation" r:id="rId5" imgW="740520" imgH="237600" progId="Equation.3">
                  <p:embed/>
                </p:oleObj>
              </mc:Choice>
              <mc:Fallback>
                <p:oleObj name="Equation" r:id="rId5" imgW="740520" imgH="237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825" y="3716338"/>
                        <a:ext cx="15271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6"/>
          <p:cNvGraphicFramePr>
            <a:graphicFrameLocks noChangeAspect="1"/>
          </p:cNvGraphicFramePr>
          <p:nvPr/>
        </p:nvGraphicFramePr>
        <p:xfrm>
          <a:off x="3365500" y="5876925"/>
          <a:ext cx="203358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6" name="Equation" r:id="rId7" imgW="1215720" imgH="447840" progId="Equation.3">
                  <p:embed/>
                </p:oleObj>
              </mc:Choice>
              <mc:Fallback>
                <p:oleObj name="Equation" r:id="rId7" imgW="1215720" imgH="4478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5876925"/>
                        <a:ext cx="2033588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Walks </a:t>
            </a:r>
            <a:r>
              <a:rPr lang="en-US" dirty="0" smtClean="0">
                <a:ea typeface="ＭＳ Ｐゴシック" pitchFamily="34" charset="-128"/>
              </a:rPr>
              <a:t>in undirected networks</a:t>
            </a:r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 is symmetric </a:t>
            </a:r>
            <a:r>
              <a:rPr lang="en-US" dirty="0" smtClean="0">
                <a:ea typeface="ＭＳ Ｐゴシック" pitchFamily="34" charset="-128"/>
                <a:sym typeface="Wingdings" pitchFamily="2" charset="2"/>
              </a:rPr>
              <a:t> has n real, non-negative eigenvalues</a:t>
            </a:r>
          </a:p>
          <a:p>
            <a:pPr lvl="1"/>
            <a:r>
              <a:rPr lang="en-US" dirty="0" smtClean="0">
                <a:ea typeface="ＭＳ Ｐゴシック" pitchFamily="34" charset="-128"/>
                <a:sym typeface="Wingdings" pitchFamily="2" charset="2"/>
              </a:rPr>
              <a:t>A = UKU</a:t>
            </a:r>
            <a:r>
              <a:rPr lang="en-US" baseline="30000" dirty="0" smtClean="0">
                <a:ea typeface="ＭＳ Ｐゴシック" pitchFamily="34" charset="-128"/>
                <a:sym typeface="Wingdings" pitchFamily="2" charset="2"/>
              </a:rPr>
              <a:t>T</a:t>
            </a:r>
            <a:endParaRPr lang="en-US" dirty="0" smtClean="0">
              <a:ea typeface="ＭＳ Ｐゴシック" pitchFamily="34" charset="-128"/>
              <a:sym typeface="Wingdings" pitchFamily="2" charset="2"/>
            </a:endParaRPr>
          </a:p>
          <a:p>
            <a:pPr lvl="2"/>
            <a:r>
              <a:rPr lang="en-US" dirty="0" smtClean="0">
                <a:ea typeface="ＭＳ Ｐゴシック" pitchFamily="34" charset="-128"/>
                <a:sym typeface="Wingdings" pitchFamily="2" charset="2"/>
              </a:rPr>
              <a:t>U orthogonal matrix of eigenvectors</a:t>
            </a:r>
          </a:p>
          <a:p>
            <a:pPr lvl="2"/>
            <a:r>
              <a:rPr lang="en-US" dirty="0" smtClean="0">
                <a:ea typeface="ＭＳ Ｐゴシック" pitchFamily="34" charset="-128"/>
                <a:sym typeface="Wingdings" pitchFamily="2" charset="2"/>
              </a:rPr>
              <a:t>K diagonal matrix with eigenvalues</a:t>
            </a:r>
          </a:p>
          <a:p>
            <a:pPr lvl="2"/>
            <a:endParaRPr lang="en-US" dirty="0" smtClean="0">
              <a:ea typeface="ＭＳ Ｐゴシック" pitchFamily="34" charset="-128"/>
              <a:sym typeface="Wingdings" pitchFamily="2" charset="2"/>
            </a:endParaRPr>
          </a:p>
          <a:p>
            <a:pPr lvl="2"/>
            <a:endParaRPr lang="en-US" dirty="0" smtClean="0">
              <a:ea typeface="ＭＳ Ｐゴシック" pitchFamily="34" charset="-128"/>
              <a:sym typeface="Wingdings" pitchFamily="2" charset="2"/>
            </a:endParaRPr>
          </a:p>
          <a:p>
            <a:pPr lvl="2"/>
            <a:endParaRPr lang="en-US" dirty="0" smtClean="0">
              <a:ea typeface="ＭＳ Ｐゴシック" pitchFamily="34" charset="-128"/>
              <a:sym typeface="Wingdings" pitchFamily="2" charset="2"/>
            </a:endParaRPr>
          </a:p>
          <a:p>
            <a:pPr lvl="2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31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8C2A5BA-5843-4EBB-8F91-0C930E2B4554}" type="slidenum">
              <a:rPr lang="en-US" smtClean="0"/>
              <a:pPr/>
              <a:t>46</a:t>
            </a:fld>
            <a:endParaRPr lang="en-US" smtClean="0"/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1562100" y="3381375"/>
          <a:ext cx="662146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Equation" r:id="rId4" imgW="3190680" imgH="694800" progId="Equation.3">
                  <p:embed/>
                </p:oleObj>
              </mc:Choice>
              <mc:Fallback>
                <p:oleObj name="Equation" r:id="rId4" imgW="3190680" imgH="694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3381375"/>
                        <a:ext cx="6621463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2522538" y="4883150"/>
            <a:ext cx="47640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κ</a:t>
            </a:r>
            <a:r>
              <a:rPr lang="en-US" baseline="-25000">
                <a:solidFill>
                  <a:schemeClr val="tx2"/>
                </a:solidFill>
              </a:rPr>
              <a:t>i </a:t>
            </a:r>
            <a:r>
              <a:rPr lang="en-US">
                <a:solidFill>
                  <a:schemeClr val="tx2"/>
                </a:solidFill>
              </a:rPr>
              <a:t>is the i-th eigenvalue of matrix A </a:t>
            </a:r>
          </a:p>
        </p:txBody>
      </p:sp>
      <p:sp>
        <p:nvSpPr>
          <p:cNvPr id="7" name="Rectangle 6"/>
          <p:cNvSpPr/>
          <p:nvPr/>
        </p:nvSpPr>
        <p:spPr>
          <a:xfrm>
            <a:off x="8978506" y="228600"/>
            <a:ext cx="609600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Paths in directed networks</a:t>
            </a: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The adjacency matrix of a directed network is in general non symmetric and hence not diagonalizable 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We will use the </a:t>
            </a:r>
            <a:r>
              <a:rPr lang="en-US" u="sng" smtClean="0">
                <a:ea typeface="ＭＳ Ｐゴシック" pitchFamily="34" charset="-128"/>
              </a:rPr>
              <a:t>Schur decomposition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A=QTQ</a:t>
            </a:r>
            <a:r>
              <a:rPr lang="en-US" baseline="30000" smtClean="0">
                <a:ea typeface="ＭＳ Ｐゴシック" pitchFamily="34" charset="-128"/>
              </a:rPr>
              <a:t>T</a:t>
            </a:r>
          </a:p>
          <a:p>
            <a:pPr lvl="2" algn="just"/>
            <a:r>
              <a:rPr lang="en-US" smtClean="0">
                <a:ea typeface="ＭＳ Ｐゴシック" pitchFamily="34" charset="-128"/>
              </a:rPr>
              <a:t>Q is orthogonal </a:t>
            </a:r>
          </a:p>
          <a:p>
            <a:pPr lvl="2" algn="just"/>
            <a:r>
              <a:rPr lang="en-US" smtClean="0">
                <a:ea typeface="ＭＳ Ｐゴシック" pitchFamily="34" charset="-128"/>
              </a:rPr>
              <a:t>T is upper triangular</a:t>
            </a:r>
          </a:p>
          <a:p>
            <a:pPr lvl="3" algn="just"/>
            <a:r>
              <a:rPr lang="en-US" smtClean="0">
                <a:ea typeface="ＭＳ Ｐゴシック" pitchFamily="34" charset="-128"/>
              </a:rPr>
              <a:t>Its diagonal elements are its eigenvalues</a:t>
            </a:r>
          </a:p>
          <a:p>
            <a:pPr lvl="4" algn="just"/>
            <a:r>
              <a:rPr lang="en-US" smtClean="0">
                <a:solidFill>
                  <a:srgbClr val="FF0000"/>
                </a:solidFill>
                <a:ea typeface="ＭＳ Ｐゴシック" pitchFamily="34" charset="-128"/>
              </a:rPr>
              <a:t>They are equal with those of A (why?)</a:t>
            </a:r>
          </a:p>
        </p:txBody>
      </p:sp>
      <p:sp>
        <p:nvSpPr>
          <p:cNvPr id="1434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62796A1-7EF1-42BE-A500-FB6B4D92E465}" type="slidenum">
              <a:rPr lang="en-US" smtClean="0"/>
              <a:pPr/>
              <a:t>47</a:t>
            </a:fld>
            <a:endParaRPr lang="en-US" smtClean="0"/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1824038" y="5111750"/>
          <a:ext cx="65182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Equation" r:id="rId4" imgW="3135960" imgH="447840" progId="Equation.3">
                  <p:embed/>
                </p:oleObj>
              </mc:Choice>
              <mc:Fallback>
                <p:oleObj name="Equation" r:id="rId4" imgW="3135960" imgH="447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5111750"/>
                        <a:ext cx="6518275" cy="94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8852378" y="228600"/>
            <a:ext cx="609600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Geodesic paths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661988" y="1192213"/>
            <a:ext cx="8831262" cy="4494212"/>
          </a:xfrm>
        </p:spPr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A </a:t>
            </a:r>
            <a:r>
              <a:rPr lang="en-US" u="sng" smtClean="0">
                <a:ea typeface="ＭＳ Ｐゴシック" pitchFamily="34" charset="-128"/>
              </a:rPr>
              <a:t>geodesic path (shortest path)</a:t>
            </a:r>
            <a:r>
              <a:rPr lang="en-US" smtClean="0">
                <a:ea typeface="ＭＳ Ｐゴシック" pitchFamily="34" charset="-128"/>
              </a:rPr>
              <a:t> is a path between two vertices such that no shorter path exists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The length of this path is called </a:t>
            </a:r>
            <a:r>
              <a:rPr lang="en-US" u="sng" smtClean="0">
                <a:ea typeface="ＭＳ Ｐゴシック" pitchFamily="34" charset="-128"/>
              </a:rPr>
              <a:t>geodesic (or shortest) distance</a:t>
            </a:r>
            <a:endParaRPr lang="en-US" smtClean="0">
              <a:ea typeface="ＭＳ Ｐゴシック" pitchFamily="34" charset="-128"/>
            </a:endParaRPr>
          </a:p>
          <a:p>
            <a:pPr lvl="1" algn="just"/>
            <a:r>
              <a:rPr lang="en-US" smtClean="0">
                <a:ea typeface="ＭＳ Ｐゴシック" pitchFamily="34" charset="-128"/>
              </a:rPr>
              <a:t>If two nodes are not connected with any path their geodesic distance is infinite 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By definition shortest paths are self avoiding (why?)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u="sng" smtClean="0">
                <a:ea typeface="ＭＳ Ｐゴシック" pitchFamily="34" charset="-128"/>
              </a:rPr>
              <a:t>Diameter</a:t>
            </a:r>
            <a:r>
              <a:rPr lang="en-US" smtClean="0">
                <a:ea typeface="ＭＳ Ｐゴシック" pitchFamily="34" charset="-128"/>
              </a:rPr>
              <a:t> of a network is the length of the longest geodesic path between any pair of vertices in the network for which a path actually exists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Other definitions are extensively used in the literature as well, such as, the average value of all geodesic paths in the network etc.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9769E8-976C-465B-87F3-1301425DE410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Eulerian and Hamiltonian paths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An </a:t>
            </a:r>
            <a:r>
              <a:rPr lang="en-US" u="sng" smtClean="0">
                <a:ea typeface="ＭＳ Ｐゴシック" pitchFamily="34" charset="-128"/>
              </a:rPr>
              <a:t>Eulerian path</a:t>
            </a:r>
            <a:r>
              <a:rPr lang="en-US" smtClean="0">
                <a:ea typeface="ＭＳ Ｐゴシック" pitchFamily="34" charset="-128"/>
              </a:rPr>
              <a:t> is a path that traverses each edge in a network exactly once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 </a:t>
            </a:r>
            <a:r>
              <a:rPr lang="en-US" u="sng" smtClean="0">
                <a:ea typeface="ＭＳ Ｐゴシック" pitchFamily="34" charset="-128"/>
              </a:rPr>
              <a:t>Hamiltonian path</a:t>
            </a:r>
            <a:r>
              <a:rPr lang="en-US" smtClean="0">
                <a:ea typeface="ＭＳ Ｐゴシック" pitchFamily="34" charset="-128"/>
              </a:rPr>
              <a:t> is a path that visits each vertex exactly once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Self avoiding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C154C43-2470-4EE3-B2F1-3C3163357B84}" type="slidenum">
              <a:rPr lang="en-US" smtClean="0"/>
              <a:pPr/>
              <a:t>49</a:t>
            </a:fld>
            <a:endParaRPr lang="en-US" smtClean="0"/>
          </a:p>
        </p:txBody>
      </p:sp>
      <p:pic>
        <p:nvPicPr>
          <p:cNvPr id="49157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8325" y="4535488"/>
            <a:ext cx="52451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Box 5"/>
          <p:cNvSpPr txBox="1">
            <a:spLocks noChangeArrowheads="1"/>
          </p:cNvSpPr>
          <p:nvPr/>
        </p:nvSpPr>
        <p:spPr bwMode="auto">
          <a:xfrm>
            <a:off x="3721100" y="4162425"/>
            <a:ext cx="37766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Konisberg Bridge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 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700" y="1150882"/>
            <a:ext cx="3797300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Components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A network for which there exists pairs of vertices that there is no path between them is called </a:t>
            </a:r>
            <a:r>
              <a:rPr lang="en-US" u="sng" smtClean="0">
                <a:ea typeface="ＭＳ Ｐゴシック" pitchFamily="34" charset="-128"/>
              </a:rPr>
              <a:t>disconnected</a:t>
            </a:r>
            <a:endParaRPr lang="en-US" smtClean="0">
              <a:ea typeface="ＭＳ Ｐゴシック" pitchFamily="34" charset="-128"/>
            </a:endParaRPr>
          </a:p>
          <a:p>
            <a:pPr lvl="1" algn="just"/>
            <a:r>
              <a:rPr lang="en-US" smtClean="0">
                <a:ea typeface="ＭＳ Ｐゴシック" pitchFamily="34" charset="-128"/>
              </a:rPr>
              <a:t>If there exists a path between any possible pair of vertices in a network the latter is called </a:t>
            </a:r>
            <a:r>
              <a:rPr lang="en-US" u="sng" smtClean="0">
                <a:ea typeface="ＭＳ Ｐゴシック" pitchFamily="34" charset="-128"/>
              </a:rPr>
              <a:t>connected</a:t>
            </a:r>
          </a:p>
          <a:p>
            <a:pPr lvl="1" algn="just"/>
            <a:endParaRPr lang="en-US" u="sng" smtClean="0">
              <a:ea typeface="ＭＳ Ｐゴシック" pitchFamily="34" charset="-128"/>
            </a:endParaRPr>
          </a:p>
          <a:p>
            <a:pPr algn="just"/>
            <a:endParaRPr lang="en-US" u="sng" smtClean="0">
              <a:ea typeface="ＭＳ Ｐゴシック" pitchFamily="34" charset="-128"/>
            </a:endParaRPr>
          </a:p>
          <a:p>
            <a:pPr algn="just"/>
            <a:r>
              <a:rPr lang="en-US" u="sng" smtClean="0">
                <a:ea typeface="ＭＳ Ｐゴシック" pitchFamily="34" charset="-128"/>
              </a:rPr>
              <a:t>Component</a:t>
            </a:r>
            <a:r>
              <a:rPr lang="en-US" smtClean="0">
                <a:ea typeface="ＭＳ Ｐゴシック" pitchFamily="34" charset="-128"/>
              </a:rPr>
              <a:t> is a </a:t>
            </a:r>
            <a:r>
              <a:rPr lang="en-US" i="1" smtClean="0">
                <a:ea typeface="ＭＳ Ｐゴシック" pitchFamily="34" charset="-128"/>
              </a:rPr>
              <a:t>maximal</a:t>
            </a:r>
            <a:r>
              <a:rPr lang="en-US" smtClean="0">
                <a:ea typeface="ＭＳ Ｐゴシック" pitchFamily="34" charset="-128"/>
              </a:rPr>
              <a:t> subset of vertices of a network such that there exists at least one path from every vertex of the subgroup to any other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endParaRPr lang="en-US" smtClean="0">
              <a:ea typeface="ＭＳ Ｐゴシック" pitchFamily="34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2F77BA1-339B-4B09-8AE9-23FB57D2164B}" type="slidenum">
              <a:rPr lang="en-US" smtClean="0"/>
              <a:pPr/>
              <a:t>50</a:t>
            </a:fld>
            <a:endParaRPr lang="en-US" smtClean="0"/>
          </a:p>
        </p:txBody>
      </p:sp>
      <p:pic>
        <p:nvPicPr>
          <p:cNvPr id="50181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6588" y="2643188"/>
            <a:ext cx="2354262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0700" y="5362575"/>
            <a:ext cx="60579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How can the adjacency matrix of a network </a:t>
            </a:r>
          </a:p>
          <a:p>
            <a:r>
              <a:rPr lang="en-US">
                <a:solidFill>
                  <a:srgbClr val="FF0000"/>
                </a:solidFill>
              </a:rPr>
              <a:t>with more than one component be written?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Components in directed networks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There are many different types of connected components that we can define for a directed network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Assuming no direction on the edges, we can identify connected components as in an undirected graph</a:t>
            </a:r>
          </a:p>
          <a:p>
            <a:pPr lvl="1" algn="just"/>
            <a:r>
              <a:rPr lang="en-US" u="sng" smtClean="0">
                <a:ea typeface="ＭＳ Ｐゴシック" pitchFamily="34" charset="-128"/>
              </a:rPr>
              <a:t>Weakly connected components</a:t>
            </a:r>
          </a:p>
          <a:p>
            <a:pPr lvl="1" algn="just"/>
            <a:endParaRPr lang="en-US" u="sng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Imposing a constrained on the direction of the edge we get the </a:t>
            </a:r>
            <a:r>
              <a:rPr lang="en-US" u="sng" smtClean="0">
                <a:ea typeface="ＭＳ Ｐゴシック" pitchFamily="34" charset="-128"/>
              </a:rPr>
              <a:t>strongly connected components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Maximal subsets of vertices such that there is a directed path in both directions between every pair in the subset</a:t>
            </a:r>
          </a:p>
          <a:p>
            <a:pPr lvl="2" algn="just"/>
            <a:r>
              <a:rPr lang="en-US" smtClean="0">
                <a:ea typeface="ＭＳ Ｐゴシック" pitchFamily="34" charset="-128"/>
              </a:rPr>
              <a:t>Every vertex belonging to a strongly connected component with more than one vertex must belong to at least one cycle (why?)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B9781C1-9370-4920-87DF-BF05767B1BAB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Visually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537E179-B3A7-460D-B362-D926985271C0}" type="slidenum">
              <a:rPr lang="en-US" smtClean="0"/>
              <a:pPr/>
              <a:t>52</a:t>
            </a:fld>
            <a:endParaRPr lang="en-US" smtClean="0"/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46263"/>
            <a:ext cx="690086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Out-components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661988" y="1163638"/>
            <a:ext cx="8831262" cy="4494212"/>
          </a:xfrm>
        </p:spPr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The set of vertices that are reachable via directed paths from node A (including A), form its </a:t>
            </a:r>
            <a:r>
              <a:rPr lang="en-US" u="sng" smtClean="0">
                <a:ea typeface="ＭＳ Ｐゴシック" pitchFamily="34" charset="-128"/>
              </a:rPr>
              <a:t>out-component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Out-component is a property of both the network and the starting vertex</a:t>
            </a:r>
          </a:p>
          <a:p>
            <a:pPr lvl="2" algn="just"/>
            <a:r>
              <a:rPr lang="en-US" smtClean="0">
                <a:ea typeface="ＭＳ Ｐゴシック" pitchFamily="34" charset="-128"/>
              </a:rPr>
              <a:t>Hence, a vertex can belong to more than one out-components</a:t>
            </a:r>
          </a:p>
          <a:p>
            <a:pPr lvl="2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All members of the strongly connected component that A belongs to, are members of its out-component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All vertices that are reachable from A are also reachable from any other member of its strongly connected component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Out-components really </a:t>
            </a:r>
            <a:r>
              <a:rPr lang="en-US" altLang="en-US" smtClean="0">
                <a:ea typeface="ＭＳ Ｐゴシック" pitchFamily="34" charset="-128"/>
              </a:rPr>
              <a:t>“</a:t>
            </a:r>
            <a:r>
              <a:rPr lang="en-US" smtClean="0">
                <a:ea typeface="ＭＳ Ｐゴシック" pitchFamily="34" charset="-128"/>
              </a:rPr>
              <a:t>belong</a:t>
            </a:r>
            <a:r>
              <a:rPr lang="en-US" altLang="en-US" smtClean="0">
                <a:ea typeface="ＭＳ Ｐゴシック" pitchFamily="34" charset="-128"/>
              </a:rPr>
              <a:t>”</a:t>
            </a:r>
            <a:r>
              <a:rPr lang="en-US" smtClean="0">
                <a:ea typeface="ＭＳ Ｐゴシック" pitchFamily="34" charset="-128"/>
              </a:rPr>
              <a:t> not to individual vertices but to strongly connected components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2329E0D-B4A8-43C7-B794-104B65CF9C10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In-components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The </a:t>
            </a:r>
            <a:r>
              <a:rPr lang="en-US" u="sng" smtClean="0">
                <a:ea typeface="ＭＳ Ｐゴシック" pitchFamily="34" charset="-128"/>
              </a:rPr>
              <a:t>in-component</a:t>
            </a:r>
            <a:r>
              <a:rPr lang="en-US" smtClean="0">
                <a:ea typeface="ＭＳ Ｐゴシック" pitchFamily="34" charset="-128"/>
              </a:rPr>
              <a:t> of a specific vertex A is the set of all vertices (including A) from which there is a directed path to A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All the members of a strongly connected component have the same in-component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s strongly connected component is the intersection of its out- and in-components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A09FF7-05F5-4566-A860-70465F6F49E1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Independent paths and connectivity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Two paths connecting a given pair of vertices are </a:t>
            </a:r>
            <a:r>
              <a:rPr lang="en-US" u="sng" smtClean="0">
                <a:ea typeface="ＭＳ Ｐゴシック" pitchFamily="34" charset="-128"/>
              </a:rPr>
              <a:t>edge (vertex)-independent</a:t>
            </a:r>
            <a:r>
              <a:rPr lang="en-US" smtClean="0">
                <a:ea typeface="ＭＳ Ｐゴシック" pitchFamily="34" charset="-128"/>
              </a:rPr>
              <a:t> if they share no edges (vertices other than the starting and ending vertices)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Two vertex-independent paths are also edge-independent (the opposite is not true)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 number of independent paths between a pair of vertices is called </a:t>
            </a:r>
            <a:r>
              <a:rPr lang="en-US" u="sng" smtClean="0">
                <a:ea typeface="ＭＳ Ｐゴシック" pitchFamily="34" charset="-128"/>
              </a:rPr>
              <a:t>connectivity</a:t>
            </a:r>
            <a:r>
              <a:rPr lang="en-US" smtClean="0">
                <a:ea typeface="ＭＳ Ｐゴシック" pitchFamily="34" charset="-128"/>
              </a:rPr>
              <a:t> of the vertices</a:t>
            </a:r>
          </a:p>
          <a:p>
            <a:pPr lvl="1" algn="just"/>
            <a:r>
              <a:rPr lang="en-US" u="sng" smtClean="0">
                <a:ea typeface="ＭＳ Ｐゴシック" pitchFamily="34" charset="-128"/>
              </a:rPr>
              <a:t>Edge-</a:t>
            </a:r>
            <a:r>
              <a:rPr lang="en-US" smtClean="0">
                <a:ea typeface="ＭＳ Ｐゴシック" pitchFamily="34" charset="-128"/>
              </a:rPr>
              <a:t> and </a:t>
            </a:r>
            <a:r>
              <a:rPr lang="en-US" u="sng" smtClean="0">
                <a:ea typeface="ＭＳ Ｐゴシック" pitchFamily="34" charset="-128"/>
              </a:rPr>
              <a:t>vertex-connectivity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613330E-D612-4439-8FFD-4085FC9430EA}" type="slidenum">
              <a:rPr lang="en-US" smtClean="0"/>
              <a:pPr/>
              <a:t>55</a:t>
            </a:fld>
            <a:endParaRPr lang="en-US" smtClean="0"/>
          </a:p>
        </p:txBody>
      </p:sp>
      <p:pic>
        <p:nvPicPr>
          <p:cNvPr id="55301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0" y="5072063"/>
            <a:ext cx="7285038" cy="154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Cut set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A </a:t>
            </a:r>
            <a:r>
              <a:rPr lang="en-US" u="sng" smtClean="0">
                <a:ea typeface="ＭＳ Ｐゴシック" pitchFamily="34" charset="-128"/>
              </a:rPr>
              <a:t>vertex cut set</a:t>
            </a:r>
            <a:r>
              <a:rPr lang="en-US" smtClean="0">
                <a:ea typeface="ＭＳ Ｐゴシック" pitchFamily="34" charset="-128"/>
              </a:rPr>
              <a:t>, is a set of vertices whose removal will disconnect a specified pair of vertices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This set can be thought as the </a:t>
            </a:r>
            <a:r>
              <a:rPr lang="en-US" i="1" smtClean="0">
                <a:ea typeface="ＭＳ Ｐゴシック" pitchFamily="34" charset="-128"/>
              </a:rPr>
              <a:t>bottleneck</a:t>
            </a:r>
            <a:r>
              <a:rPr lang="en-US" smtClean="0">
                <a:ea typeface="ＭＳ Ｐゴシック" pitchFamily="34" charset="-128"/>
              </a:rPr>
              <a:t> for the connectivity of this specific pair of nodes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An </a:t>
            </a:r>
            <a:r>
              <a:rPr lang="en-US" u="sng" smtClean="0">
                <a:ea typeface="ＭＳ Ｐゴシック" pitchFamily="34" charset="-128"/>
              </a:rPr>
              <a:t>edge cut set</a:t>
            </a:r>
            <a:r>
              <a:rPr lang="en-US" smtClean="0">
                <a:ea typeface="ＭＳ Ｐゴシック" pitchFamily="34" charset="-128"/>
              </a:rPr>
              <a:t>, is a set of edges whose removal will disconnect a specified pair of vertices</a:t>
            </a:r>
          </a:p>
          <a:p>
            <a:pPr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A </a:t>
            </a:r>
            <a:r>
              <a:rPr lang="en-US" u="sng" smtClean="0">
                <a:ea typeface="ＭＳ Ｐゴシック" pitchFamily="34" charset="-128"/>
              </a:rPr>
              <a:t>minimum cut set</a:t>
            </a:r>
            <a:r>
              <a:rPr lang="en-US" smtClean="0">
                <a:ea typeface="ＭＳ Ｐゴシック" pitchFamily="34" charset="-128"/>
              </a:rPr>
              <a:t> is the smallest cut set that will disconnect a specified pair of vertices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47F460A-F358-4D93-A083-3D6BE51B2876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Menger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s theorem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>
                <a:ea typeface="ＭＳ Ｐゴシック" pitchFamily="34" charset="-128"/>
              </a:rPr>
              <a:t>The size of the minimum vertex cut set that disconnects a given pair of vertices in a network is equal to the vertex connectivity of the same vertices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The same holds true for edges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 edge version of the theorem is important for the </a:t>
            </a:r>
            <a:r>
              <a:rPr lang="en-US" u="sng" smtClean="0">
                <a:ea typeface="ＭＳ Ｐゴシック" pitchFamily="34" charset="-128"/>
              </a:rPr>
              <a:t>maximum flow</a:t>
            </a:r>
            <a:r>
              <a:rPr lang="en-US" smtClean="0">
                <a:ea typeface="ＭＳ Ｐゴシック" pitchFamily="34" charset="-128"/>
              </a:rPr>
              <a:t> problem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5B6ADB7-F1B6-4210-AA9B-BA27067688BB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8931208" y="228600"/>
            <a:ext cx="609600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Max-flow/min-cut theorem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 the general case we have weighted networks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Minimum edge cut set is a cut set such that the sum of the weights on the edges has the minimum possible value</a:t>
            </a:r>
          </a:p>
          <a:p>
            <a:pPr lvl="1" algn="just"/>
            <a:endParaRPr lang="en-US" smtClean="0">
              <a:ea typeface="ＭＳ Ｐゴシック" pitchFamily="34" charset="-128"/>
            </a:endParaRPr>
          </a:p>
          <a:p>
            <a:pPr algn="just"/>
            <a:r>
              <a:rPr lang="en-US" smtClean="0">
                <a:ea typeface="ＭＳ Ｐゴシック" pitchFamily="34" charset="-128"/>
              </a:rPr>
              <a:t>The maximum flow between a given pair of vertices in a network is equal to the sum of the weights on the edges of the minimum edge cut set that separates the same two vertices</a:t>
            </a:r>
          </a:p>
          <a:p>
            <a:pPr lvl="1" algn="just"/>
            <a:r>
              <a:rPr lang="en-US" smtClean="0">
                <a:ea typeface="ＭＳ Ｐゴシック" pitchFamily="34" charset="-128"/>
              </a:rPr>
              <a:t>Intuitively, the </a:t>
            </a:r>
            <a:r>
              <a:rPr lang="en-US" altLang="en-US" smtClean="0">
                <a:ea typeface="ＭＳ Ｐゴシック" pitchFamily="34" charset="-128"/>
              </a:rPr>
              <a:t>“</a:t>
            </a:r>
            <a:r>
              <a:rPr lang="en-US" smtClean="0">
                <a:ea typeface="ＭＳ Ｐゴシック" pitchFamily="34" charset="-128"/>
              </a:rPr>
              <a:t>low</a:t>
            </a:r>
            <a:r>
              <a:rPr lang="en-US" altLang="en-US" smtClean="0">
                <a:ea typeface="ＭＳ Ｐゴシック" pitchFamily="34" charset="-128"/>
              </a:rPr>
              <a:t>”</a:t>
            </a:r>
            <a:r>
              <a:rPr lang="en-US" smtClean="0">
                <a:ea typeface="ＭＳ Ｐゴシック" pitchFamily="34" charset="-128"/>
              </a:rPr>
              <a:t> weight edges form bottlenecks that do not allow the flow between the two vertices to increase.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CC6D979-8103-40D8-A492-A3C8CE6E4EE3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9025804" y="228600"/>
            <a:ext cx="609600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Grp="1" noChangeArrowheads="1"/>
          </p:cNvSpPr>
          <p:nvPr>
            <p:ph type="title"/>
          </p:nvPr>
        </p:nvSpPr>
        <p:spPr>
          <a:xfrm>
            <a:off x="742950" y="0"/>
            <a:ext cx="8418381" cy="990600"/>
          </a:xfrm>
          <a:noFill/>
        </p:spPr>
        <p:txBody>
          <a:bodyPr lIns="90000" tIns="46800" rIns="90000" bIns="46800"/>
          <a:lstStyle/>
          <a:p>
            <a:pPr eaLnBrk="1" hangingPunct="1"/>
            <a:r>
              <a:rPr lang="en-US" smtClean="0"/>
              <a:t>Genetic interaction network </a:t>
            </a:r>
          </a:p>
        </p:txBody>
      </p:sp>
      <p:pic>
        <p:nvPicPr>
          <p:cNvPr id="35843" name="Picture 5" descr="19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1017589"/>
            <a:ext cx="8337550" cy="58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276" y="0"/>
            <a:ext cx="8673810" cy="69168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>
          <a:xfrm>
            <a:off x="695653" y="246221"/>
            <a:ext cx="8420100" cy="586957"/>
          </a:xfrm>
          <a:noFill/>
        </p:spPr>
        <p:txBody>
          <a:bodyPr lIns="90000" tIns="46800" rIns="90000" bIns="46800">
            <a:spAutoFit/>
          </a:bodyPr>
          <a:lstStyle/>
          <a:p>
            <a:pPr defTabSz="457200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/>
              <a:t>Road and Airlines Network</a:t>
            </a: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922" y="1474077"/>
            <a:ext cx="4457700" cy="402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5704" y="1429845"/>
            <a:ext cx="4705350" cy="3975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1847056" y="431801"/>
            <a:ext cx="5965958" cy="811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as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366F7E-1020-431B-8DE5-C76F777CB45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7" y="990599"/>
            <a:ext cx="9284140" cy="54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-2128115" y="3891096"/>
            <a:ext cx="4713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Source: CS224W Stanford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84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17.7|2.2"/>
</p:tagLst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DDDDDD"/>
      </a:dk1>
      <a:lt1>
        <a:srgbClr val="FFFFFF"/>
      </a:lt1>
      <a:dk2>
        <a:srgbClr val="FF0000"/>
      </a:dk2>
      <a:lt2>
        <a:srgbClr val="969696"/>
      </a:lt2>
      <a:accent1>
        <a:srgbClr val="696969"/>
      </a:accent1>
      <a:accent2>
        <a:srgbClr val="C0C0C0"/>
      </a:accent2>
      <a:accent3>
        <a:srgbClr val="FFFFFF"/>
      </a:accent3>
      <a:accent4>
        <a:srgbClr val="BDBDBD"/>
      </a:accent4>
      <a:accent5>
        <a:srgbClr val="B9B9B9"/>
      </a:accent5>
      <a:accent6>
        <a:srgbClr val="AEAEAE"/>
      </a:accent6>
      <a:hlink>
        <a:srgbClr val="C80000"/>
      </a:hlink>
      <a:folHlink>
        <a:srgbClr val="0000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8000" tIns="108000" rIns="108000" bIns="1080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8000" tIns="108000" rIns="108000" bIns="1080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DDDDDD"/>
        </a:dk1>
        <a:lt1>
          <a:srgbClr val="FFFFFF"/>
        </a:lt1>
        <a:dk2>
          <a:srgbClr val="FF0000"/>
        </a:dk2>
        <a:lt2>
          <a:srgbClr val="969696"/>
        </a:lt2>
        <a:accent1>
          <a:srgbClr val="696969"/>
        </a:accent1>
        <a:accent2>
          <a:srgbClr val="C0C0C0"/>
        </a:accent2>
        <a:accent3>
          <a:srgbClr val="FFFFFF"/>
        </a:accent3>
        <a:accent4>
          <a:srgbClr val="BDBDBD"/>
        </a:accent4>
        <a:accent5>
          <a:srgbClr val="B9B9B9"/>
        </a:accent5>
        <a:accent6>
          <a:srgbClr val="AEAEAE"/>
        </a:accent6>
        <a:hlink>
          <a:srgbClr val="C8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F373DBC30DDB459CEFB92C6B00A939" ma:contentTypeVersion="7" ma:contentTypeDescription="Create a new document." ma:contentTypeScope="" ma:versionID="15be872e5c8c5919c3660b5505335764">
  <xsd:schema xmlns:xsd="http://www.w3.org/2001/XMLSchema" xmlns:xs="http://www.w3.org/2001/XMLSchema" xmlns:p="http://schemas.microsoft.com/office/2006/metadata/properties" xmlns:ns2="41077cac-fa1c-4939-a97a-a20b352af600" xmlns:ns3="7bdace7b-419a-4620-be26-5a3fa6f280f9" targetNamespace="http://schemas.microsoft.com/office/2006/metadata/properties" ma:root="true" ma:fieldsID="69a6c5bf7f700e07a1a499c75cb540db" ns2:_="" ns3:_="">
    <xsd:import namespace="41077cac-fa1c-4939-a97a-a20b352af600"/>
    <xsd:import namespace="7bdace7b-419a-4620-be26-5a3fa6f280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077cac-fa1c-4939-a97a-a20b352af6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ace7b-419a-4620-be26-5a3fa6f280f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EC4BA8-2533-4A04-A0D6-21FF14276457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50AD7A7-9F82-4A25-8313-7106785DFBCE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295723A7-9435-4EFD-AF6C-993D8D99A788}"/>
</file>

<file path=customXml/itemProps4.xml><?xml version="1.0" encoding="utf-8"?>
<ds:datastoreItem xmlns:ds="http://schemas.openxmlformats.org/officeDocument/2006/customXml" ds:itemID="{15E60FF8-5AFA-4EA5-A801-2D6FF72BC5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Thomson2007</Template>
  <TotalTime>34336</TotalTime>
  <Words>3722</Words>
  <Application>Microsoft Office PowerPoint</Application>
  <PresentationFormat>A4 Paper (210x297 mm)</PresentationFormat>
  <Paragraphs>441</Paragraphs>
  <Slides>58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Modèle par défaut</vt:lpstr>
      <vt:lpstr>Equation</vt:lpstr>
      <vt:lpstr>CS544 Introduction to Network Science Introduction</vt:lpstr>
      <vt:lpstr>The Internet</vt:lpstr>
      <vt:lpstr>Social Networks</vt:lpstr>
      <vt:lpstr>Human Disease Network</vt:lpstr>
      <vt:lpstr>Neuro  Networks</vt:lpstr>
      <vt:lpstr>Genetic interaction network </vt:lpstr>
      <vt:lpstr>PowerPoint Presentation</vt:lpstr>
      <vt:lpstr>Road and Airlines Network</vt:lpstr>
      <vt:lpstr>Other Data as Graphs</vt:lpstr>
      <vt:lpstr>Why Networks?</vt:lpstr>
      <vt:lpstr>Why Network Science?</vt:lpstr>
      <vt:lpstr>Why Network Science?</vt:lpstr>
      <vt:lpstr>Books</vt:lpstr>
      <vt:lpstr>Assignments and codes</vt:lpstr>
      <vt:lpstr>Mathematics of Networks</vt:lpstr>
      <vt:lpstr>The representation of networks</vt:lpstr>
      <vt:lpstr>Graph terminology</vt:lpstr>
      <vt:lpstr>Example</vt:lpstr>
      <vt:lpstr>The adjacency matrix</vt:lpstr>
      <vt:lpstr>Example </vt:lpstr>
      <vt:lpstr>Observations</vt:lpstr>
      <vt:lpstr>Weighted networks</vt:lpstr>
      <vt:lpstr>Directed networks</vt:lpstr>
      <vt:lpstr>Example</vt:lpstr>
      <vt:lpstr>Co-citation coupling</vt:lpstr>
      <vt:lpstr>Co-citation coupling</vt:lpstr>
      <vt:lpstr>Bibliographic coupling</vt:lpstr>
      <vt:lpstr>Bibliographic coupling</vt:lpstr>
      <vt:lpstr>Notes on coupling</vt:lpstr>
      <vt:lpstr>Problem 1</vt:lpstr>
      <vt:lpstr>Problem 2</vt:lpstr>
      <vt:lpstr>Acyclic directed networks</vt:lpstr>
      <vt:lpstr>Determining if a network is acyclic</vt:lpstr>
      <vt:lpstr>Adjacency matrix of an acyclic network</vt:lpstr>
      <vt:lpstr>Bipartite networks</vt:lpstr>
      <vt:lpstr>One-mode projections</vt:lpstr>
      <vt:lpstr>Projections</vt:lpstr>
      <vt:lpstr>Mathematics of actors one-mode projection</vt:lpstr>
      <vt:lpstr>Trees</vt:lpstr>
      <vt:lpstr>Trees</vt:lpstr>
      <vt:lpstr>Degree</vt:lpstr>
      <vt:lpstr>Connectance</vt:lpstr>
      <vt:lpstr>Degrees in directed networks</vt:lpstr>
      <vt:lpstr>Walks</vt:lpstr>
      <vt:lpstr>Walks in undirected networks</vt:lpstr>
      <vt:lpstr>Walks in undirected networks</vt:lpstr>
      <vt:lpstr>Paths in directed networks</vt:lpstr>
      <vt:lpstr>Geodesic paths</vt:lpstr>
      <vt:lpstr>Eulerian and Hamiltonian paths</vt:lpstr>
      <vt:lpstr>Components</vt:lpstr>
      <vt:lpstr>Components in directed networks</vt:lpstr>
      <vt:lpstr>Visually</vt:lpstr>
      <vt:lpstr>Out-components</vt:lpstr>
      <vt:lpstr>In-components</vt:lpstr>
      <vt:lpstr>Independent paths and connectivity</vt:lpstr>
      <vt:lpstr>Cut set</vt:lpstr>
      <vt:lpstr>Menger’s theorem</vt:lpstr>
      <vt:lpstr>Max-flow/min-cut theorem</vt:lpstr>
    </vt:vector>
  </TitlesOfParts>
  <Company>Thomson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Joydeep</dc:creator>
  <cp:lastModifiedBy>Windows User</cp:lastModifiedBy>
  <cp:revision>1387</cp:revision>
  <dcterms:created xsi:type="dcterms:W3CDTF">2012-03-13T15:43:15Z</dcterms:created>
  <dcterms:modified xsi:type="dcterms:W3CDTF">2021-08-09T13:31:34Z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ContentTypeId">
    <vt:lpwstr>0x01010047F373DBC30DDB459CEFB92C6B00A939</vt:lpwstr>
  </property>
</Properties>
</file>